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9" autoAdjust="0"/>
  </p:normalViewPr>
  <p:slideViewPr>
    <p:cSldViewPr>
      <p:cViewPr varScale="1">
        <p:scale>
          <a:sx n="88" d="100"/>
          <a:sy n="88" d="100"/>
        </p:scale>
        <p:origin x="1368"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83E16-E7D1-47CD-B6FE-996F7731179B}" type="datetimeFigureOut">
              <a:rPr lang="nl-NL" smtClean="0"/>
              <a:t>6-9-2016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C45394-0B7F-439B-BF3A-1CF03EB7E639}" type="slidenum">
              <a:rPr lang="nl-NL" smtClean="0"/>
              <a:t>‹nr.›</a:t>
            </a:fld>
            <a:endParaRPr lang="nl-NL"/>
          </a:p>
        </p:txBody>
      </p:sp>
    </p:spTree>
    <p:extLst>
      <p:ext uri="{BB962C8B-B14F-4D97-AF65-F5344CB8AC3E}">
        <p14:creationId xmlns:p14="http://schemas.microsoft.com/office/powerpoint/2010/main" val="135034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6" name="Rechthoek 5"/>
          <p:cNvSpPr/>
          <p:nvPr userDrawn="1"/>
        </p:nvSpPr>
        <p:spPr>
          <a:xfrm>
            <a:off x="0" y="4983"/>
            <a:ext cx="9144000" cy="6087795"/>
          </a:xfrm>
          <a:prstGeom prst="rect">
            <a:avLst/>
          </a:prstGeom>
          <a:gradFill>
            <a:gsLst>
              <a:gs pos="0">
                <a:srgbClr val="002835"/>
              </a:gs>
              <a:gs pos="35000">
                <a:srgbClr val="02465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userDrawn="1"/>
        </p:nvSpPr>
        <p:spPr>
          <a:xfrm>
            <a:off x="0" y="6108960"/>
            <a:ext cx="9144000" cy="749040"/>
          </a:xfrm>
          <a:prstGeom prst="rect">
            <a:avLst/>
          </a:prstGeom>
          <a:solidFill>
            <a:srgbClr val="CB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userDrawn="1"/>
        </p:nvSpPr>
        <p:spPr>
          <a:xfrm>
            <a:off x="0" y="6093296"/>
            <a:ext cx="9144000" cy="106592"/>
          </a:xfrm>
          <a:prstGeom prst="rect">
            <a:avLst/>
          </a:prstGeom>
          <a:gradFill>
            <a:gsLst>
              <a:gs pos="0">
                <a:schemeClr val="tx1">
                  <a:lumMod val="50000"/>
                  <a:lumOff val="50000"/>
                </a:schemeClr>
              </a:gs>
              <a:gs pos="100000">
                <a:srgbClr val="CBDBD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userDrawn="1"/>
        </p:nvSpPr>
        <p:spPr>
          <a:xfrm>
            <a:off x="191343" y="6187370"/>
            <a:ext cx="7116961" cy="553998"/>
          </a:xfrm>
          <a:prstGeom prst="rect">
            <a:avLst/>
          </a:prstGeom>
          <a:noFill/>
        </p:spPr>
        <p:txBody>
          <a:bodyPr wrap="square" rtlCol="0">
            <a:spAutoFit/>
          </a:bodyPr>
          <a:lstStyle/>
          <a:p>
            <a:r>
              <a:rPr lang="nl-NL" sz="1000" dirty="0" smtClean="0">
                <a:solidFill>
                  <a:srgbClr val="024653"/>
                </a:solidFill>
              </a:rPr>
              <a:t>© </a:t>
            </a:r>
            <a:r>
              <a:rPr lang="nl-NL" sz="1000" dirty="0">
                <a:solidFill>
                  <a:srgbClr val="024653"/>
                </a:solidFill>
              </a:rPr>
              <a:t>Educatieve Uitgeversgroep BV, </a:t>
            </a:r>
            <a:r>
              <a:rPr lang="nl-NL" sz="1000" dirty="0" smtClean="0">
                <a:solidFill>
                  <a:srgbClr val="024653"/>
                </a:solidFill>
              </a:rPr>
              <a:t>'s-Hertogenbosch. Alle </a:t>
            </a:r>
            <a:r>
              <a:rPr lang="nl-NL" sz="1000" dirty="0">
                <a:solidFill>
                  <a:srgbClr val="024653"/>
                </a:solidFill>
              </a:rPr>
              <a:t>rechten voorbehouden. Niets uit deze uitgave mag worden verveelvoudigd, opgeslagen in een geautomatiseerd gegevensbestand, of openbaar gemaakt, in enige vorm of op enige wijze, hetzij elektronisch, mechanisch, door fotokopieën, opnamen, of enige manier, zonder voorafgaande schriftelijke toestemming van de uitgever</a:t>
            </a:r>
            <a:r>
              <a:rPr lang="nl-NL" sz="1000" dirty="0" smtClean="0">
                <a:solidFill>
                  <a:srgbClr val="024653"/>
                </a:solidFill>
              </a:rPr>
              <a:t>.</a:t>
            </a:r>
            <a:endParaRPr lang="nl-NL" sz="1000" dirty="0">
              <a:solidFill>
                <a:srgbClr val="024653"/>
              </a:solidFill>
            </a:endParaRPr>
          </a:p>
        </p:txBody>
      </p:sp>
      <p:sp>
        <p:nvSpPr>
          <p:cNvPr id="14" name="Tijdelijke aanduiding voor inhoud 2"/>
          <p:cNvSpPr>
            <a:spLocks noGrp="1"/>
          </p:cNvSpPr>
          <p:nvPr>
            <p:ph idx="1" hasCustomPrompt="1"/>
          </p:nvPr>
        </p:nvSpPr>
        <p:spPr>
          <a:xfrm>
            <a:off x="878904" y="1351309"/>
            <a:ext cx="7005464" cy="637531"/>
          </a:xfrm>
        </p:spPr>
        <p:txBody>
          <a:bodyPr>
            <a:normAutofit/>
          </a:bodyPr>
          <a:lstStyle>
            <a:lvl1pPr marL="0" indent="0">
              <a:buNone/>
              <a:defRPr sz="3200">
                <a:solidFill>
                  <a:schemeClr val="bg1"/>
                </a:solidFill>
              </a:defRPr>
            </a:lvl1pPr>
            <a:lvl2pPr>
              <a:defRPr>
                <a:solidFill>
                  <a:schemeClr val="bg1"/>
                </a:solidFill>
              </a:defRPr>
            </a:lvl2pPr>
            <a:lvl3pPr>
              <a:defRPr>
                <a:solidFill>
                  <a:schemeClr val="bg1"/>
                </a:solidFill>
              </a:defRPr>
            </a:lvl3pPr>
          </a:lstStyle>
          <a:p>
            <a:pPr lvl="0"/>
            <a:r>
              <a:rPr lang="nl-NL" dirty="0" smtClean="0"/>
              <a:t>&lt;Titel boek&gt;</a:t>
            </a:r>
          </a:p>
        </p:txBody>
      </p:sp>
      <p:sp>
        <p:nvSpPr>
          <p:cNvPr id="15" name="Tijdelijke aanduiding voor inhoud 2"/>
          <p:cNvSpPr>
            <a:spLocks noGrp="1"/>
          </p:cNvSpPr>
          <p:nvPr>
            <p:ph idx="10" hasCustomPrompt="1"/>
          </p:nvPr>
        </p:nvSpPr>
        <p:spPr>
          <a:xfrm>
            <a:off x="878904" y="2060848"/>
            <a:ext cx="7005464" cy="493515"/>
          </a:xfrm>
        </p:spPr>
        <p:txBody>
          <a:bodyPr>
            <a:noAutofit/>
          </a:bodyPr>
          <a:lstStyle>
            <a:lvl1pPr marL="0" indent="0">
              <a:buNone/>
              <a:defRPr sz="3200">
                <a:solidFill>
                  <a:schemeClr val="bg1"/>
                </a:solidFill>
              </a:defRPr>
            </a:lvl1pPr>
            <a:lvl2pPr>
              <a:defRPr>
                <a:solidFill>
                  <a:schemeClr val="bg1"/>
                </a:solidFill>
              </a:defRPr>
            </a:lvl2pPr>
            <a:lvl3pPr>
              <a:defRPr>
                <a:solidFill>
                  <a:schemeClr val="bg1"/>
                </a:solidFill>
              </a:defRPr>
            </a:lvl3pPr>
          </a:lstStyle>
          <a:p>
            <a:pPr lvl="0"/>
            <a:r>
              <a:rPr lang="nl-NL" dirty="0" smtClean="0"/>
              <a:t>&lt;Ondertitel boek&gt;</a:t>
            </a:r>
          </a:p>
        </p:txBody>
      </p:sp>
      <p:sp>
        <p:nvSpPr>
          <p:cNvPr id="16" name="Tijdelijke aanduiding voor inhoud 2"/>
          <p:cNvSpPr>
            <a:spLocks noGrp="1"/>
          </p:cNvSpPr>
          <p:nvPr>
            <p:ph idx="11" hasCustomPrompt="1"/>
          </p:nvPr>
        </p:nvSpPr>
        <p:spPr>
          <a:xfrm>
            <a:off x="878904" y="3367533"/>
            <a:ext cx="7005464" cy="63753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stStyle>
          <a:p>
            <a:pPr lvl="0"/>
            <a:r>
              <a:rPr lang="nl-NL" dirty="0" smtClean="0"/>
              <a:t>&lt;Auteur&gt;</a:t>
            </a:r>
          </a:p>
        </p:txBody>
      </p:sp>
      <p:pic>
        <p:nvPicPr>
          <p:cNvPr id="18" name="Afbeelding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312" y="6225247"/>
            <a:ext cx="1463804" cy="516121"/>
          </a:xfrm>
          <a:prstGeom prst="rect">
            <a:avLst/>
          </a:prstGeom>
        </p:spPr>
      </p:pic>
    </p:spTree>
    <p:extLst>
      <p:ext uri="{BB962C8B-B14F-4D97-AF65-F5344CB8AC3E}">
        <p14:creationId xmlns:p14="http://schemas.microsoft.com/office/powerpoint/2010/main" val="249324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lvl1pPr marL="0" indent="0">
              <a:buNone/>
              <a:defRPr/>
            </a:lvl1pPr>
            <a:lvl3pPr>
              <a:defRPr/>
            </a:lvl3pPr>
          </a:lstStyle>
          <a:p>
            <a:pPr lvl="0"/>
            <a:r>
              <a:rPr lang="nl-NL" smtClean="0"/>
              <a:t>Klik om de modelstijlen te bewerken</a:t>
            </a:r>
          </a:p>
        </p:txBody>
      </p:sp>
    </p:spTree>
    <p:extLst>
      <p:ext uri="{BB962C8B-B14F-4D97-AF65-F5344CB8AC3E}">
        <p14:creationId xmlns:p14="http://schemas.microsoft.com/office/powerpoint/2010/main" val="230270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356952"/>
            <a:ext cx="4114800" cy="4525963"/>
          </a:xfrm>
        </p:spPr>
        <p:txBody>
          <a:bodyPr/>
          <a:lstStyle/>
          <a:p>
            <a:pPr lvl="0"/>
            <a:r>
              <a:rPr lang="nl-NL" smtClean="0"/>
              <a:t>Klik om de modelstijlen te bewerken</a:t>
            </a:r>
          </a:p>
        </p:txBody>
      </p:sp>
      <p:sp>
        <p:nvSpPr>
          <p:cNvPr id="7" name="Tijdelijke aanduiding voor inhoud 2"/>
          <p:cNvSpPr>
            <a:spLocks noGrp="1"/>
          </p:cNvSpPr>
          <p:nvPr>
            <p:ph idx="13"/>
          </p:nvPr>
        </p:nvSpPr>
        <p:spPr>
          <a:xfrm>
            <a:off x="4635916" y="1356952"/>
            <a:ext cx="4114800" cy="4525963"/>
          </a:xfrm>
        </p:spPr>
        <p:txBody>
          <a:bodyPr/>
          <a:lstStyle>
            <a:lvl1pPr marL="0" indent="0">
              <a:buNone/>
              <a:defRPr/>
            </a:lvl1pPr>
          </a:lstStyle>
          <a:p>
            <a:pPr lvl="0"/>
            <a:r>
              <a:rPr lang="nl-NL" smtClean="0"/>
              <a:t>Klik om de modelstijlen te bewerken</a:t>
            </a:r>
          </a:p>
        </p:txBody>
      </p:sp>
    </p:spTree>
    <p:extLst>
      <p:ext uri="{BB962C8B-B14F-4D97-AF65-F5344CB8AC3E}">
        <p14:creationId xmlns:p14="http://schemas.microsoft.com/office/powerpoint/2010/main" val="27489087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351309"/>
            <a:ext cx="8229600" cy="4525963"/>
          </a:xfrm>
          <a:prstGeom prst="rect">
            <a:avLst/>
          </a:prstGeom>
        </p:spPr>
        <p:txBody>
          <a:bodyPr vert="horz" lIns="91440" tIns="45720" rIns="91440" bIns="45720" rtlCol="0">
            <a:normAutofit/>
          </a:bodyPr>
          <a:lstStyle/>
          <a:p>
            <a:pPr lvl="0"/>
            <a:r>
              <a:rPr lang="nl-NL" dirty="0" smtClean="0"/>
              <a:t>Klik om de modelstijlen te bewerken</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B6C74-235C-40B1-9720-128F4E67E560}" type="datetimeFigureOut">
              <a:rPr lang="nl-NL" smtClean="0"/>
              <a:t>6-9-2016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DFF1C-4BA7-458E-B6B7-B59738DCF1D9}" type="slidenum">
              <a:rPr lang="nl-NL" smtClean="0"/>
              <a:t>‹nr.›</a:t>
            </a:fld>
            <a:endParaRPr lang="nl-NL"/>
          </a:p>
        </p:txBody>
      </p:sp>
      <p:sp>
        <p:nvSpPr>
          <p:cNvPr id="7" name="Tijdelijke aanduiding voor datum 3"/>
          <p:cNvSpPr txBox="1">
            <a:spLocks/>
          </p:cNvSpPr>
          <p:nvPr/>
        </p:nvSpPr>
        <p:spPr>
          <a:xfrm>
            <a:off x="457200" y="6356350"/>
            <a:ext cx="21336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B6C74-235C-40B1-9720-128F4E67E560}" type="datetimeFigureOut">
              <a:rPr lang="nl-NL" smtClean="0"/>
              <a:pPr/>
              <a:t>6-9-2016</a:t>
            </a:fld>
            <a:endParaRPr lang="nl-NL"/>
          </a:p>
        </p:txBody>
      </p:sp>
      <p:sp>
        <p:nvSpPr>
          <p:cNvPr id="8" name="Tijdelijke aanduiding voor dianummer 5"/>
          <p:cNvSpPr txBox="1">
            <a:spLocks/>
          </p:cNvSpPr>
          <p:nvPr/>
        </p:nvSpPr>
        <p:spPr>
          <a:xfrm>
            <a:off x="6553200" y="6356350"/>
            <a:ext cx="21336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DDFF1C-4BA7-458E-B6B7-B59738DCF1D9}" type="slidenum">
              <a:rPr lang="nl-NL" smtClean="0"/>
              <a:pPr/>
              <a:t>‹nr.›</a:t>
            </a:fld>
            <a:endParaRPr lang="nl-NL"/>
          </a:p>
        </p:txBody>
      </p:sp>
      <p:sp>
        <p:nvSpPr>
          <p:cNvPr id="9" name="Rechthoek 8"/>
          <p:cNvSpPr/>
          <p:nvPr/>
        </p:nvSpPr>
        <p:spPr>
          <a:xfrm>
            <a:off x="0" y="0"/>
            <a:ext cx="9144000" cy="914400"/>
          </a:xfrm>
          <a:prstGeom prst="rect">
            <a:avLst/>
          </a:prstGeom>
          <a:gradFill>
            <a:gsLst>
              <a:gs pos="0">
                <a:srgbClr val="002835"/>
              </a:gs>
              <a:gs pos="35000">
                <a:srgbClr val="02465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0" y="914400"/>
            <a:ext cx="9144000" cy="106592"/>
          </a:xfrm>
          <a:prstGeom prst="rect">
            <a:avLst/>
          </a:prstGeom>
          <a:gradFill>
            <a:gsLst>
              <a:gs pos="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nvSpPr>
        <p:spPr>
          <a:xfrm>
            <a:off x="0" y="6108960"/>
            <a:ext cx="9144000" cy="749040"/>
          </a:xfrm>
          <a:prstGeom prst="rect">
            <a:avLst/>
          </a:prstGeom>
          <a:solidFill>
            <a:srgbClr val="CB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457200" y="-99392"/>
            <a:ext cx="8229600" cy="1143000"/>
          </a:xfrm>
          <a:prstGeom prst="rect">
            <a:avLst/>
          </a:prstGeom>
        </p:spPr>
        <p:txBody>
          <a:bodyPr vert="horz" lIns="91440" tIns="45720" rIns="91440" bIns="45720" rtlCol="0" anchor="ctr">
            <a:normAutofit/>
          </a:bodyPr>
          <a:lstStyle/>
          <a:p>
            <a:r>
              <a:rPr lang="nl-NL" dirty="0" smtClean="0"/>
              <a:t>Onderwerp</a:t>
            </a:r>
            <a:endParaRPr lang="nl-NL" dirty="0"/>
          </a:p>
        </p:txBody>
      </p:sp>
      <p:pic>
        <p:nvPicPr>
          <p:cNvPr id="16" name="Afbeelding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80312" y="6225247"/>
            <a:ext cx="1463804" cy="516121"/>
          </a:xfrm>
          <a:prstGeom prst="rect">
            <a:avLst/>
          </a:prstGeom>
        </p:spPr>
      </p:pic>
    </p:spTree>
    <p:extLst>
      <p:ext uri="{BB962C8B-B14F-4D97-AF65-F5344CB8AC3E}">
        <p14:creationId xmlns:p14="http://schemas.microsoft.com/office/powerpoint/2010/main" val="3186924727"/>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0" r:id="rId3"/>
  </p:sldLayoutIdLst>
  <p:timing>
    <p:tnLst>
      <p:par>
        <p:cTn id="1" dur="indefinite" restart="never" nodeType="tmRoot"/>
      </p:par>
    </p:tnLst>
  </p:timing>
  <p:txStyles>
    <p:titleStyle>
      <a:lvl1pPr algn="l" defTabSz="914400" rtl="0" eaLnBrk="1" latinLnBrk="0" hangingPunct="1">
        <a:spcBef>
          <a:spcPct val="0"/>
        </a:spcBef>
        <a:buNone/>
        <a:defRPr sz="24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kern="1200">
          <a:solidFill>
            <a:srgbClr val="024653"/>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02465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rgbClr val="02465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eiIP-_Om7u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nl/url?sa=i&amp;rct=j&amp;q=&amp;esrc=s&amp;source=images&amp;cd=&amp;cad=rja&amp;uact=8&amp;ved=0CAcQjRw&amp;url=http://iseco.eu/producten/vitalis-evo/&amp;ei=nIiRVZyoLsnXU5Xekng&amp;psig=AFQjCNEqVsEfx-r8JeKsEx1zv9HI3HAtBg&amp;ust=143568726379959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CAcQjRw&amp;url=http://www.safetygallery.com/welkom.htm&amp;ei=XYORVbzqBsiuUYXsg-AH&amp;psig=AFQjCNGQWnVfrPcuFLtqd03XShWDuxtOsg&amp;ust=1435686094372924"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1"/>
          <p:cNvSpPr>
            <a:spLocks noGrp="1"/>
          </p:cNvSpPr>
          <p:nvPr>
            <p:ph idx="1"/>
          </p:nvPr>
        </p:nvSpPr>
        <p:spPr>
          <a:xfrm>
            <a:off x="879475" y="1350963"/>
            <a:ext cx="7005638" cy="638175"/>
          </a:xfrm>
        </p:spPr>
        <p:txBody>
          <a:bodyPr/>
          <a:lstStyle/>
          <a:p>
            <a:pPr eaLnBrk="1" hangingPunct="1"/>
            <a:r>
              <a:rPr lang="nl-NL" dirty="0" smtClean="0"/>
              <a:t>FDV 3</a:t>
            </a:r>
          </a:p>
        </p:txBody>
      </p:sp>
      <p:sp>
        <p:nvSpPr>
          <p:cNvPr id="3075" name="Tijdelijke aanduiding voor inhoud 2"/>
          <p:cNvSpPr>
            <a:spLocks noGrp="1"/>
          </p:cNvSpPr>
          <p:nvPr>
            <p:ph idx="10"/>
          </p:nvPr>
        </p:nvSpPr>
        <p:spPr>
          <a:xfrm>
            <a:off x="879475" y="2060575"/>
            <a:ext cx="7292975" cy="493713"/>
          </a:xfrm>
        </p:spPr>
        <p:txBody>
          <a:bodyPr/>
          <a:lstStyle/>
          <a:p>
            <a:pPr eaLnBrk="1" hangingPunct="1"/>
            <a:r>
              <a:rPr lang="nl-NL" dirty="0" smtClean="0"/>
              <a:t>Gastheer/gastvrouw in </a:t>
            </a:r>
            <a:r>
              <a:rPr lang="nl-NL" smtClean="0"/>
              <a:t>de catering</a:t>
            </a:r>
            <a:endParaRPr lang="nl-NL" dirty="0" smtClean="0"/>
          </a:p>
          <a:p>
            <a:pPr eaLnBrk="1" hangingPunct="1"/>
            <a:r>
              <a:rPr lang="nl-NL" dirty="0" smtClean="0"/>
              <a:t>Hoofdstuk 8: Maaltijdbereiding</a:t>
            </a:r>
          </a:p>
        </p:txBody>
      </p:sp>
      <p:sp>
        <p:nvSpPr>
          <p:cNvPr id="3076" name="Tijdelijke aanduiding voor inhoud 3"/>
          <p:cNvSpPr>
            <a:spLocks noGrp="1"/>
          </p:cNvSpPr>
          <p:nvPr>
            <p:ph idx="11"/>
          </p:nvPr>
        </p:nvSpPr>
        <p:spPr>
          <a:xfrm>
            <a:off x="899592" y="3501008"/>
            <a:ext cx="7005638" cy="638175"/>
          </a:xfrm>
        </p:spPr>
        <p:txBody>
          <a:bodyPr/>
          <a:lstStyle/>
          <a:p>
            <a:pPr eaLnBrk="1" hangingPunct="1"/>
            <a:r>
              <a:rPr lang="nl-NL" dirty="0" smtClean="0"/>
              <a:t>M. Vos</a:t>
            </a:r>
          </a:p>
          <a:p>
            <a:pPr eaLnBrk="1" hangingPunct="1"/>
            <a:endParaRPr lang="nl-NL" dirty="0" smtClean="0"/>
          </a:p>
        </p:txBody>
      </p:sp>
    </p:spTree>
    <p:extLst>
      <p:ext uri="{BB962C8B-B14F-4D97-AF65-F5344CB8AC3E}">
        <p14:creationId xmlns:p14="http://schemas.microsoft.com/office/powerpoint/2010/main" val="2139479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8: Maaltijdbereiding</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8.4. Ontkoppeld koken</a:t>
            </a:r>
          </a:p>
          <a:p>
            <a:pPr eaLnBrk="1" hangingPunct="1">
              <a:buNone/>
            </a:pPr>
            <a:endParaRPr lang="nl-NL" sz="1800" b="1" dirty="0" smtClean="0"/>
          </a:p>
          <a:p>
            <a:pPr eaLnBrk="1" hangingPunct="1"/>
            <a:r>
              <a:rPr lang="nl-NL" sz="1800" b="1" dirty="0" smtClean="0"/>
              <a:t>Eten kan worden bereid: </a:t>
            </a:r>
          </a:p>
          <a:p>
            <a:pPr marL="342900" indent="-342900" eaLnBrk="1" hangingPunct="1">
              <a:buFont typeface="+mj-lt"/>
              <a:buAutoNum type="arabicPeriod"/>
            </a:pPr>
            <a:r>
              <a:rPr lang="nl-NL" sz="1800" dirty="0" smtClean="0"/>
              <a:t>in eigen centrale keuken / instellingskeuken</a:t>
            </a:r>
          </a:p>
          <a:p>
            <a:pPr marL="342900" indent="-342900" eaLnBrk="1" hangingPunct="1">
              <a:buFont typeface="+mj-lt"/>
              <a:buAutoNum type="arabicPeriod"/>
            </a:pPr>
            <a:r>
              <a:rPr lang="nl-NL" sz="1800" dirty="0" smtClean="0"/>
              <a:t>elders (productiekeuken, cateraar) </a:t>
            </a:r>
          </a:p>
          <a:p>
            <a:pPr eaLnBrk="1" hangingPunct="1">
              <a:buNone/>
              <a:tabLst>
                <a:tab pos="4397375" algn="l"/>
              </a:tabLst>
            </a:pPr>
            <a:r>
              <a:rPr lang="nl-NL" sz="1800" dirty="0" smtClean="0"/>
              <a:t>	</a:t>
            </a:r>
            <a:r>
              <a:rPr lang="nl-NL" sz="1800" dirty="0" smtClean="0"/>
              <a:t>|      </a:t>
            </a:r>
            <a:endParaRPr lang="nl-NL" sz="1800" dirty="0" smtClean="0"/>
          </a:p>
          <a:p>
            <a:pPr algn="ctr" eaLnBrk="1" hangingPunct="1">
              <a:buNone/>
            </a:pPr>
            <a:r>
              <a:rPr lang="nl-NL" sz="1800" b="1" dirty="0" smtClean="0"/>
              <a:t>                 	 </a:t>
            </a:r>
            <a:r>
              <a:rPr lang="nl-NL" sz="1800" dirty="0" smtClean="0"/>
              <a:t>Hier vindt dan dus </a:t>
            </a:r>
            <a:r>
              <a:rPr lang="nl-NL" sz="1800" b="1" dirty="0" smtClean="0"/>
              <a:t>bereiding</a:t>
            </a:r>
            <a:r>
              <a:rPr lang="nl-NL" sz="1800" dirty="0" smtClean="0"/>
              <a:t> en </a:t>
            </a:r>
            <a:r>
              <a:rPr lang="nl-NL" sz="1800" b="1" dirty="0" smtClean="0"/>
              <a:t>terugkoeling</a:t>
            </a:r>
            <a:r>
              <a:rPr lang="nl-NL" sz="1800" dirty="0" smtClean="0"/>
              <a:t> plaats.</a:t>
            </a:r>
          </a:p>
          <a:p>
            <a:pPr algn="ctr" eaLnBrk="1" hangingPunct="1">
              <a:buNone/>
            </a:pPr>
            <a:r>
              <a:rPr lang="nl-NL" sz="1800" dirty="0"/>
              <a:t>	</a:t>
            </a:r>
            <a:r>
              <a:rPr lang="nl-NL" sz="1800" dirty="0" smtClean="0"/>
              <a:t>|</a:t>
            </a:r>
          </a:p>
          <a:p>
            <a:pPr algn="ctr" eaLnBrk="1" hangingPunct="1">
              <a:buNone/>
            </a:pPr>
            <a:r>
              <a:rPr lang="nl-NL" sz="1800" b="1" dirty="0" smtClean="0"/>
              <a:t>	Assemblagekeuken</a:t>
            </a:r>
            <a:r>
              <a:rPr lang="nl-NL" sz="1800" dirty="0" smtClean="0"/>
              <a:t> is dan voldoende voor een instelling om </a:t>
            </a:r>
          </a:p>
          <a:p>
            <a:pPr algn="ctr" eaLnBrk="1" hangingPunct="1">
              <a:buNone/>
            </a:pPr>
            <a:r>
              <a:rPr lang="nl-NL" sz="1800" dirty="0" smtClean="0"/>
              <a:t>	aangeleverde maaltijdcomponenten samen te voegen tot één maaltijd. </a:t>
            </a:r>
          </a:p>
          <a:p>
            <a:pPr algn="ctr" eaLnBrk="1" hangingPunct="1">
              <a:buNone/>
            </a:pPr>
            <a:r>
              <a:rPr lang="nl-NL" sz="1800" dirty="0" smtClean="0"/>
              <a:t>	|</a:t>
            </a:r>
          </a:p>
          <a:p>
            <a:pPr algn="ctr" eaLnBrk="1" hangingPunct="1">
              <a:buNone/>
            </a:pPr>
            <a:r>
              <a:rPr lang="nl-NL" sz="1800" i="1" dirty="0" smtClean="0"/>
              <a:t>	Uitgebreide keuken overbodig!</a:t>
            </a:r>
          </a:p>
          <a:p>
            <a:pPr algn="ctr" eaLnBrk="1" hangingPunct="1">
              <a:buNone/>
            </a:pPr>
            <a:endParaRPr lang="nl-NL" dirty="0" smtClean="0"/>
          </a:p>
        </p:txBody>
      </p:sp>
    </p:spTree>
    <p:extLst>
      <p:ext uri="{BB962C8B-B14F-4D97-AF65-F5344CB8AC3E}">
        <p14:creationId xmlns:p14="http://schemas.microsoft.com/office/powerpoint/2010/main" val="2012668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8: Maaltijdbereiding</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8.4. Ontkoppeld koken</a:t>
            </a:r>
          </a:p>
          <a:p>
            <a:pPr eaLnBrk="1" hangingPunct="1">
              <a:buNone/>
            </a:pPr>
            <a:endParaRPr lang="nl-NL" sz="1800" b="1" dirty="0" smtClean="0"/>
          </a:p>
          <a:p>
            <a:pPr eaLnBrk="1" hangingPunct="1"/>
            <a:r>
              <a:rPr lang="nl-NL" sz="1800" b="1" dirty="0" smtClean="0"/>
              <a:t>Hoe portioneren?</a:t>
            </a:r>
            <a:endParaRPr lang="nl-NL" sz="1800" b="1" dirty="0"/>
          </a:p>
          <a:p>
            <a:pPr marL="342900" indent="-342900" eaLnBrk="1" hangingPunct="1">
              <a:buFont typeface="+mj-lt"/>
              <a:buAutoNum type="arabicPeriod"/>
            </a:pPr>
            <a:r>
              <a:rPr lang="nl-NL" sz="1800" b="1" dirty="0" smtClean="0"/>
              <a:t>Warm</a:t>
            </a:r>
            <a:r>
              <a:rPr lang="nl-NL" sz="1800" dirty="0" smtClean="0"/>
              <a:t> </a:t>
            </a:r>
            <a:r>
              <a:rPr lang="nl-NL" sz="1800" dirty="0"/>
              <a:t/>
            </a:r>
            <a:br>
              <a:rPr lang="nl-NL" sz="1800" dirty="0"/>
            </a:br>
            <a:r>
              <a:rPr lang="nl-NL" sz="1800" dirty="0" smtClean="0"/>
              <a:t>Portioneren direct na bereiding, daarna z.s.m. terugkoelen.</a:t>
            </a:r>
          </a:p>
          <a:p>
            <a:pPr marL="342900" indent="-342900" eaLnBrk="1" hangingPunct="1">
              <a:buFont typeface="+mj-lt"/>
              <a:buAutoNum type="arabicPeriod"/>
            </a:pPr>
            <a:r>
              <a:rPr lang="nl-NL" sz="1800" b="1" dirty="0" smtClean="0"/>
              <a:t>Koud </a:t>
            </a:r>
            <a:r>
              <a:rPr lang="nl-NL" sz="1800" b="1" dirty="0"/>
              <a:t/>
            </a:r>
            <a:br>
              <a:rPr lang="nl-NL" sz="1800" b="1" dirty="0"/>
            </a:br>
            <a:r>
              <a:rPr lang="nl-NL" sz="1800" dirty="0" smtClean="0"/>
              <a:t>Na bereiding wordt het eten terug gekoeld. Daarna koud geportioneerd, één tot drie dagen voor consumptie. Maaltijden blijven in koeling tot ze geregenereerd worden. </a:t>
            </a:r>
          </a:p>
          <a:p>
            <a:pPr eaLnBrk="1" hangingPunct="1">
              <a:buNone/>
            </a:pPr>
            <a:r>
              <a:rPr lang="nl-NL" sz="1800" b="1" dirty="0" smtClean="0"/>
              <a:t>	</a:t>
            </a:r>
          </a:p>
          <a:p>
            <a:pPr eaLnBrk="1" hangingPunct="1">
              <a:buNone/>
            </a:pPr>
            <a:r>
              <a:rPr lang="nl-NL" sz="1800" dirty="0" smtClean="0"/>
              <a:t>				</a:t>
            </a:r>
          </a:p>
        </p:txBody>
      </p:sp>
      <p:pic>
        <p:nvPicPr>
          <p:cNvPr id="17412" name="Picture 4" descr="http://served.nl/uploads/Served_Heeft%20de%20productiekeuken%20nog%20toekomst.jpg"/>
          <p:cNvPicPr>
            <a:picLocks noChangeAspect="1" noChangeArrowheads="1"/>
          </p:cNvPicPr>
          <p:nvPr/>
        </p:nvPicPr>
        <p:blipFill>
          <a:blip r:embed="rId2" cstate="print"/>
          <a:srcRect/>
          <a:stretch>
            <a:fillRect/>
          </a:stretch>
        </p:blipFill>
        <p:spPr bwMode="auto">
          <a:xfrm>
            <a:off x="457200" y="4365104"/>
            <a:ext cx="2258696" cy="1501626"/>
          </a:xfrm>
          <a:prstGeom prst="rect">
            <a:avLst/>
          </a:prstGeom>
          <a:noFill/>
        </p:spPr>
      </p:pic>
    </p:spTree>
    <p:extLst>
      <p:ext uri="{BB962C8B-B14F-4D97-AF65-F5344CB8AC3E}">
        <p14:creationId xmlns:p14="http://schemas.microsoft.com/office/powerpoint/2010/main" val="841978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8: Maaltijdbereiding</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8.4. Ontkoppeld koken</a:t>
            </a:r>
          </a:p>
          <a:p>
            <a:pPr eaLnBrk="1" hangingPunct="1">
              <a:buNone/>
            </a:pPr>
            <a:endParaRPr lang="nl-NL" sz="1800" b="1" dirty="0" smtClean="0"/>
          </a:p>
          <a:p>
            <a:pPr eaLnBrk="1" hangingPunct="1"/>
            <a:r>
              <a:rPr lang="nl-NL" sz="1800" b="1" dirty="0" smtClean="0"/>
              <a:t>Regenereren</a:t>
            </a:r>
            <a:r>
              <a:rPr lang="nl-NL" sz="1800" dirty="0" smtClean="0"/>
              <a:t> = op serveertemperatuur brengen van het eten.</a:t>
            </a:r>
          </a:p>
          <a:p>
            <a:pPr marL="457200" indent="-457200" eaLnBrk="1" hangingPunct="1">
              <a:buFont typeface="+mj-lt"/>
              <a:buAutoNum type="arabicPeriod"/>
            </a:pPr>
            <a:r>
              <a:rPr lang="nl-NL" sz="1800" b="1" dirty="0" smtClean="0"/>
              <a:t>Centraal</a:t>
            </a:r>
            <a:r>
              <a:rPr lang="nl-NL" sz="1800" dirty="0"/>
              <a:t/>
            </a:r>
            <a:br>
              <a:rPr lang="nl-NL" sz="1800" dirty="0"/>
            </a:br>
            <a:r>
              <a:rPr lang="nl-NL" sz="1800" dirty="0" smtClean="0"/>
              <a:t>In de centrale keuken van een instelling. </a:t>
            </a:r>
          </a:p>
          <a:p>
            <a:pPr marL="457200" indent="-457200" eaLnBrk="1" hangingPunct="1">
              <a:buFont typeface="+mj-lt"/>
              <a:buAutoNum type="arabicPeriod"/>
            </a:pPr>
            <a:r>
              <a:rPr lang="nl-NL" sz="1800" b="1" dirty="0" smtClean="0"/>
              <a:t>Decentraal </a:t>
            </a:r>
            <a:br>
              <a:rPr lang="nl-NL" sz="1800" b="1" dirty="0" smtClean="0"/>
            </a:br>
            <a:r>
              <a:rPr lang="nl-NL" sz="1800" dirty="0" smtClean="0"/>
              <a:t>Op de afdeling, waar regenereerapparatuur staat. Of met behulp van regenereerwagens, die op de afdelingen wordt aangesloten.  </a:t>
            </a:r>
            <a:br>
              <a:rPr lang="nl-NL" sz="1800" dirty="0" smtClean="0"/>
            </a:br>
            <a:r>
              <a:rPr lang="nl-NL" sz="1800" dirty="0" smtClean="0"/>
              <a:t/>
            </a:r>
            <a:br>
              <a:rPr lang="nl-NL" sz="1800" dirty="0" smtClean="0"/>
            </a:br>
            <a:r>
              <a:rPr lang="nl-NL" sz="1800" i="1" dirty="0" smtClean="0"/>
              <a:t>Voordeel: afdeling kan zelf eetmoment bepalen.</a:t>
            </a:r>
          </a:p>
          <a:p>
            <a:pPr eaLnBrk="1" hangingPunct="1">
              <a:buNone/>
            </a:pPr>
            <a:endParaRPr lang="nl-NL" sz="1800" dirty="0" smtClean="0"/>
          </a:p>
          <a:p>
            <a:pPr eaLnBrk="1" hangingPunct="1">
              <a:buNone/>
            </a:pPr>
            <a:endParaRPr lang="nl-NL" sz="1800" b="1" dirty="0" smtClean="0"/>
          </a:p>
          <a:p>
            <a:pPr eaLnBrk="1" hangingPunct="1">
              <a:buNone/>
            </a:pPr>
            <a:r>
              <a:rPr lang="nl-NL" sz="1800" dirty="0" smtClean="0"/>
              <a:t>	</a:t>
            </a:r>
            <a:endParaRPr lang="nl-NL" dirty="0" smtClean="0"/>
          </a:p>
        </p:txBody>
      </p:sp>
      <p:pic>
        <p:nvPicPr>
          <p:cNvPr id="4" name="Picture 2" descr="http://www.metos.nl/media/advancecms/images/9/k/9k__4.jpg"/>
          <p:cNvPicPr>
            <a:picLocks noChangeAspect="1" noChangeArrowheads="1"/>
          </p:cNvPicPr>
          <p:nvPr/>
        </p:nvPicPr>
        <p:blipFill rotWithShape="1">
          <a:blip r:embed="rId2" cstate="print"/>
          <a:srcRect t="14818" b="14800"/>
          <a:stretch/>
        </p:blipFill>
        <p:spPr bwMode="auto">
          <a:xfrm>
            <a:off x="457200" y="4581128"/>
            <a:ext cx="2913543" cy="1368153"/>
          </a:xfrm>
          <a:prstGeom prst="rect">
            <a:avLst/>
          </a:prstGeom>
          <a:noFill/>
        </p:spPr>
      </p:pic>
    </p:spTree>
    <p:extLst>
      <p:ext uri="{BB962C8B-B14F-4D97-AF65-F5344CB8AC3E}">
        <p14:creationId xmlns:p14="http://schemas.microsoft.com/office/powerpoint/2010/main" val="3553563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8: Maaltijdbereiding</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8.4. Ontkoppeld koken</a:t>
            </a:r>
          </a:p>
          <a:p>
            <a:pPr eaLnBrk="1" hangingPunct="1">
              <a:buNone/>
            </a:pPr>
            <a:endParaRPr lang="nl-NL" sz="1800" b="1" dirty="0" smtClean="0"/>
          </a:p>
          <a:p>
            <a:pPr eaLnBrk="1" hangingPunct="1"/>
            <a:r>
              <a:rPr lang="nl-NL" sz="1800" b="1" dirty="0" smtClean="0"/>
              <a:t>Sous-vide koken </a:t>
            </a:r>
            <a:r>
              <a:rPr lang="nl-NL" sz="1800" dirty="0" smtClean="0"/>
              <a:t>= vacuüm koken (bij temperatuur onder de 100 graden Celsius).</a:t>
            </a:r>
            <a:br>
              <a:rPr lang="nl-NL" sz="1800" dirty="0" smtClean="0"/>
            </a:br>
            <a:endParaRPr lang="nl-NL" sz="1800" dirty="0" smtClean="0"/>
          </a:p>
          <a:p>
            <a:pPr marL="285750" indent="-285750" eaLnBrk="1" hangingPunct="1">
              <a:buFont typeface="Arial" panose="020B0604020202020204" pitchFamily="34" charset="0"/>
              <a:buChar char="•"/>
            </a:pPr>
            <a:r>
              <a:rPr lang="nl-NL" sz="1800" dirty="0" smtClean="0"/>
              <a:t>Zorgt ervoor dat maaltijden lang (enkele weken) houdbaar blijven.</a:t>
            </a:r>
          </a:p>
          <a:p>
            <a:pPr marL="285750" indent="-285750" eaLnBrk="1" hangingPunct="1">
              <a:buFont typeface="Arial" panose="020B0604020202020204" pitchFamily="34" charset="0"/>
              <a:buChar char="•"/>
            </a:pPr>
            <a:r>
              <a:rPr lang="nl-NL" sz="1800" dirty="0" smtClean="0"/>
              <a:t>Smaken, vitamines, vocht en kleur blijven behouden.</a:t>
            </a:r>
            <a:br>
              <a:rPr lang="nl-NL" sz="1800" dirty="0" smtClean="0"/>
            </a:br>
            <a:endParaRPr lang="nl-NL" sz="1800" dirty="0" smtClean="0"/>
          </a:p>
          <a:p>
            <a:pPr eaLnBrk="1" hangingPunct="1"/>
            <a:r>
              <a:rPr lang="nl-NL" sz="1800" dirty="0" smtClean="0"/>
              <a:t>Speciale apparatuur nodig:</a:t>
            </a:r>
          </a:p>
          <a:p>
            <a:pPr marL="285750" indent="-285750" eaLnBrk="1" hangingPunct="1">
              <a:buFont typeface="Arial" panose="020B0604020202020204" pitchFamily="34" charset="0"/>
              <a:buChar char="•"/>
            </a:pPr>
            <a:r>
              <a:rPr lang="nl-NL" sz="1800" dirty="0" smtClean="0"/>
              <a:t>vacuümzakken </a:t>
            </a:r>
          </a:p>
          <a:p>
            <a:pPr marL="285750" indent="-285750" eaLnBrk="1" hangingPunct="1">
              <a:buFont typeface="Arial" panose="020B0604020202020204" pitchFamily="34" charset="0"/>
              <a:buChar char="•"/>
            </a:pPr>
            <a:r>
              <a:rPr lang="nl-NL" sz="1800" dirty="0" smtClean="0"/>
              <a:t>vacuümverpakkingsmachine</a:t>
            </a:r>
          </a:p>
          <a:p>
            <a:pPr marL="285750" indent="-285750" eaLnBrk="1" hangingPunct="1">
              <a:buFont typeface="Arial" panose="020B0604020202020204" pitchFamily="34" charset="0"/>
              <a:buChar char="•"/>
            </a:pPr>
            <a:r>
              <a:rPr lang="nl-NL" sz="1800" dirty="0" smtClean="0"/>
              <a:t>regenereerapparatuur</a:t>
            </a:r>
          </a:p>
          <a:p>
            <a:pPr marL="285750" indent="-285750" eaLnBrk="1" hangingPunct="1">
              <a:buFont typeface="Arial" panose="020B0604020202020204" pitchFamily="34" charset="0"/>
              <a:buChar char="•"/>
            </a:pPr>
            <a:r>
              <a:rPr lang="nl-NL" sz="1800" dirty="0" smtClean="0"/>
              <a:t>etc. </a:t>
            </a:r>
          </a:p>
          <a:p>
            <a:pPr eaLnBrk="1" hangingPunct="1">
              <a:buNone/>
            </a:pPr>
            <a:r>
              <a:rPr lang="nl-NL" sz="1800" dirty="0" smtClean="0"/>
              <a:t>Zie ook: </a:t>
            </a:r>
            <a:r>
              <a:rPr lang="nl-NL" sz="1800" dirty="0" smtClean="0">
                <a:hlinkClick r:id="rId2"/>
              </a:rPr>
              <a:t>https://www.youtube.com/watch?v=eiIP-_Om7u8</a:t>
            </a:r>
            <a:endParaRPr lang="nl-NL" sz="1800" dirty="0" smtClean="0"/>
          </a:p>
          <a:p>
            <a:pPr eaLnBrk="1" hangingPunct="1">
              <a:buNone/>
            </a:pPr>
            <a:endParaRPr lang="nl-NL" sz="1800" dirty="0" smtClean="0"/>
          </a:p>
        </p:txBody>
      </p:sp>
      <p:pic>
        <p:nvPicPr>
          <p:cNvPr id="15362" name="Picture 2" descr="http://www.sous-vide.com.au/images/dynamicmenuimages/mainmenu/Sous_Vide.jpg"/>
          <p:cNvPicPr>
            <a:picLocks noChangeAspect="1" noChangeArrowheads="1"/>
          </p:cNvPicPr>
          <p:nvPr/>
        </p:nvPicPr>
        <p:blipFill>
          <a:blip r:embed="rId3" cstate="print"/>
          <a:srcRect/>
          <a:stretch>
            <a:fillRect/>
          </a:stretch>
        </p:blipFill>
        <p:spPr bwMode="auto">
          <a:xfrm>
            <a:off x="6099663" y="3501008"/>
            <a:ext cx="2597009" cy="1584176"/>
          </a:xfrm>
          <a:prstGeom prst="rect">
            <a:avLst/>
          </a:prstGeom>
          <a:noFill/>
        </p:spPr>
      </p:pic>
    </p:spTree>
    <p:extLst>
      <p:ext uri="{BB962C8B-B14F-4D97-AF65-F5344CB8AC3E}">
        <p14:creationId xmlns:p14="http://schemas.microsoft.com/office/powerpoint/2010/main" val="2992743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8: Maaltijdbereiding</a:t>
            </a:r>
            <a:br>
              <a:rPr lang="nl-NL" dirty="0" smtClean="0"/>
            </a:br>
            <a:endParaRPr lang="nl-NL" dirty="0" smtClean="0"/>
          </a:p>
        </p:txBody>
      </p:sp>
      <p:sp>
        <p:nvSpPr>
          <p:cNvPr id="4099" name="Tijdelijke aanduiding voor inhoud 4"/>
          <p:cNvSpPr>
            <a:spLocks noGrp="1"/>
          </p:cNvSpPr>
          <p:nvPr>
            <p:ph idx="1"/>
          </p:nvPr>
        </p:nvSpPr>
        <p:spPr>
          <a:xfrm>
            <a:off x="395536" y="1340767"/>
            <a:ext cx="8748464" cy="4525962"/>
          </a:xfrm>
        </p:spPr>
        <p:txBody>
          <a:bodyPr/>
          <a:lstStyle/>
          <a:p>
            <a:pPr eaLnBrk="1" hangingPunct="1">
              <a:buFont typeface="Arial" charset="0"/>
              <a:buNone/>
            </a:pPr>
            <a:endParaRPr lang="nl-NL" sz="1800" dirty="0" smtClean="0"/>
          </a:p>
          <a:p>
            <a:pPr eaLnBrk="1" hangingPunct="1">
              <a:buNone/>
            </a:pPr>
            <a:endParaRPr lang="nl-NL" sz="1800" dirty="0" smtClean="0"/>
          </a:p>
          <a:p>
            <a:pPr eaLnBrk="1" hangingPunct="1">
              <a:buNone/>
            </a:pPr>
            <a:endParaRPr lang="nl-NL" sz="1800" b="1" dirty="0" smtClean="0"/>
          </a:p>
          <a:p>
            <a:pPr eaLnBrk="1" hangingPunct="1">
              <a:buNone/>
            </a:pPr>
            <a:r>
              <a:rPr lang="nl-NL" sz="1800" dirty="0" smtClean="0"/>
              <a:t>				|      </a:t>
            </a:r>
          </a:p>
          <a:p>
            <a:pPr algn="ctr" eaLnBrk="1" hangingPunct="1">
              <a:buNone/>
            </a:pPr>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buNone/>
            </a:pPr>
            <a:r>
              <a:rPr lang="nl-NL" i="1" dirty="0" smtClean="0"/>
              <a:t>                            </a:t>
            </a:r>
            <a:endParaRPr lang="nl-NL" dirty="0" smtClean="0"/>
          </a:p>
        </p:txBody>
      </p:sp>
      <p:pic>
        <p:nvPicPr>
          <p:cNvPr id="29698" name="Picture 2" descr="http://cnet2.cbsistatic.com/hub/i/r/2013/10/28/fd3fd268-c395-11e3-bddd-d4ae52e62bcc/thumbnail/770x433/ba84397a9dde5c1866d263e715d632d1/sousvide_2.jpg"/>
          <p:cNvPicPr>
            <a:picLocks noChangeAspect="1" noChangeArrowheads="1"/>
          </p:cNvPicPr>
          <p:nvPr/>
        </p:nvPicPr>
        <p:blipFill>
          <a:blip r:embed="rId2" cstate="print"/>
          <a:srcRect/>
          <a:stretch>
            <a:fillRect/>
          </a:stretch>
        </p:blipFill>
        <p:spPr bwMode="auto">
          <a:xfrm>
            <a:off x="389089" y="1251540"/>
            <a:ext cx="8365822" cy="4704417"/>
          </a:xfrm>
          <a:prstGeom prst="rect">
            <a:avLst/>
          </a:prstGeom>
          <a:noFill/>
        </p:spPr>
      </p:pic>
    </p:spTree>
    <p:extLst>
      <p:ext uri="{BB962C8B-B14F-4D97-AF65-F5344CB8AC3E}">
        <p14:creationId xmlns:p14="http://schemas.microsoft.com/office/powerpoint/2010/main" val="1239194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8: Maaltijdbereiding</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8.5. Broodmaaltijden – tussentijdse verstrekkingen</a:t>
            </a:r>
          </a:p>
          <a:p>
            <a:pPr eaLnBrk="1" hangingPunct="1">
              <a:buFont typeface="Arial" charset="0"/>
              <a:buNone/>
            </a:pPr>
            <a:endParaRPr lang="nl-NL" sz="1800" b="1" dirty="0" smtClean="0"/>
          </a:p>
          <a:p>
            <a:pPr eaLnBrk="1" hangingPunct="1"/>
            <a:r>
              <a:rPr lang="nl-NL" sz="1800" b="1" dirty="0" smtClean="0"/>
              <a:t>Broodmaaltijden</a:t>
            </a:r>
            <a:r>
              <a:rPr lang="nl-NL" sz="1800" dirty="0" smtClean="0"/>
              <a:t> kunnen worden verzorgd door:</a:t>
            </a:r>
          </a:p>
          <a:p>
            <a:pPr marL="285750" indent="-285750" eaLnBrk="1" hangingPunct="1">
              <a:buFont typeface="Arial" panose="020B0604020202020204" pitchFamily="34" charset="0"/>
              <a:buChar char="•"/>
            </a:pPr>
            <a:r>
              <a:rPr lang="nl-NL" sz="1800" dirty="0" smtClean="0"/>
              <a:t>centrale keuken</a:t>
            </a:r>
          </a:p>
          <a:p>
            <a:pPr marL="285750" indent="-285750" eaLnBrk="1" hangingPunct="1">
              <a:buFont typeface="Arial" panose="020B0604020202020204" pitchFamily="34" charset="0"/>
              <a:buChar char="•"/>
            </a:pPr>
            <a:r>
              <a:rPr lang="nl-NL" sz="1800" dirty="0" smtClean="0"/>
              <a:t>afdelingskeuken</a:t>
            </a:r>
          </a:p>
          <a:p>
            <a:pPr marL="285750" indent="-285750" eaLnBrk="1" hangingPunct="1">
              <a:buFont typeface="Arial" panose="020B0604020202020204" pitchFamily="34" charset="0"/>
              <a:buChar char="•"/>
            </a:pPr>
            <a:r>
              <a:rPr lang="nl-NL" sz="1800" dirty="0" smtClean="0"/>
              <a:t>restaurant / buffet</a:t>
            </a:r>
          </a:p>
          <a:p>
            <a:pPr marL="285750" indent="-285750" eaLnBrk="1" hangingPunct="1">
              <a:buFont typeface="Arial" panose="020B0604020202020204" pitchFamily="34" charset="0"/>
              <a:buChar char="•"/>
            </a:pPr>
            <a:r>
              <a:rPr lang="nl-NL" sz="1800" dirty="0" smtClean="0"/>
              <a:t>bewoners zelf (samen eten)</a:t>
            </a:r>
          </a:p>
          <a:p>
            <a:pPr marL="285750" indent="-285750" eaLnBrk="1" hangingPunct="1">
              <a:buFont typeface="Arial" panose="020B0604020202020204" pitchFamily="34" charset="0"/>
              <a:buChar char="•"/>
            </a:pPr>
            <a:r>
              <a:rPr lang="nl-NL" sz="1800" dirty="0" smtClean="0"/>
              <a:t>bewoners zelf (individueel eten)</a:t>
            </a:r>
          </a:p>
          <a:p>
            <a:pPr eaLnBrk="1" hangingPunct="1">
              <a:buNone/>
            </a:pPr>
            <a:endParaRPr lang="nl-NL" sz="1800" dirty="0" smtClean="0"/>
          </a:p>
        </p:txBody>
      </p:sp>
      <p:pic>
        <p:nvPicPr>
          <p:cNvPr id="4" name="Picture 4" descr="http://iseco.eu/wp-content/uploads/2013/02/VITALIS-EVO4.jpg">
            <a:hlinkClick r:id="rId2"/>
          </p:cNvPr>
          <p:cNvPicPr>
            <a:picLocks noChangeAspect="1" noChangeArrowheads="1"/>
          </p:cNvPicPr>
          <p:nvPr/>
        </p:nvPicPr>
        <p:blipFill>
          <a:blip r:embed="rId3" cstate="print"/>
          <a:srcRect/>
          <a:stretch>
            <a:fillRect/>
          </a:stretch>
        </p:blipFill>
        <p:spPr bwMode="auto">
          <a:xfrm>
            <a:off x="5518448" y="2348880"/>
            <a:ext cx="3168352" cy="1584176"/>
          </a:xfrm>
          <a:prstGeom prst="rect">
            <a:avLst/>
          </a:prstGeom>
          <a:noFill/>
        </p:spPr>
      </p:pic>
    </p:spTree>
    <p:extLst>
      <p:ext uri="{BB962C8B-B14F-4D97-AF65-F5344CB8AC3E}">
        <p14:creationId xmlns:p14="http://schemas.microsoft.com/office/powerpoint/2010/main" val="4165539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8: Maaltijdbereiding</a:t>
            </a:r>
            <a:br>
              <a:rPr lang="nl-NL" dirty="0" smtClean="0"/>
            </a:br>
            <a:endParaRPr lang="nl-NL" dirty="0" smtClean="0"/>
          </a:p>
        </p:txBody>
      </p:sp>
      <p:sp>
        <p:nvSpPr>
          <p:cNvPr id="4099" name="Tijdelijke aanduiding voor inhoud 4"/>
          <p:cNvSpPr>
            <a:spLocks noGrp="1"/>
          </p:cNvSpPr>
          <p:nvPr>
            <p:ph idx="1"/>
          </p:nvPr>
        </p:nvSpPr>
        <p:spPr/>
        <p:txBody>
          <a:bodyPr>
            <a:normAutofit fontScale="92500" lnSpcReduction="10000"/>
          </a:bodyPr>
          <a:lstStyle/>
          <a:p>
            <a:pPr eaLnBrk="1" hangingPunct="1">
              <a:lnSpc>
                <a:spcPct val="110000"/>
              </a:lnSpc>
              <a:buFont typeface="Arial" charset="0"/>
              <a:buNone/>
            </a:pPr>
            <a:r>
              <a:rPr lang="nl-NL" sz="2600" b="1" dirty="0" smtClean="0"/>
              <a:t>8.5. Broodmaaltijden – tussentijdse verstrekkingen</a:t>
            </a:r>
          </a:p>
          <a:p>
            <a:pPr eaLnBrk="1" hangingPunct="1">
              <a:buNone/>
            </a:pPr>
            <a:endParaRPr lang="nl-NL" sz="1900" dirty="0" smtClean="0"/>
          </a:p>
          <a:p>
            <a:pPr eaLnBrk="1" hangingPunct="1"/>
            <a:r>
              <a:rPr lang="nl-NL" sz="1900" b="1" dirty="0" smtClean="0"/>
              <a:t>Tussentijdse verstrekkingen</a:t>
            </a:r>
            <a:endParaRPr lang="nl-NL" sz="1900" dirty="0" smtClean="0"/>
          </a:p>
          <a:p>
            <a:pPr marL="342900" indent="-342900" eaLnBrk="1" hangingPunct="1">
              <a:buFont typeface="Arial" panose="020B0604020202020204" pitchFamily="34" charset="0"/>
              <a:buChar char="•"/>
            </a:pPr>
            <a:r>
              <a:rPr lang="nl-NL" sz="1900" dirty="0" smtClean="0"/>
              <a:t>koude drank</a:t>
            </a:r>
          </a:p>
          <a:p>
            <a:pPr marL="342900" indent="-342900" eaLnBrk="1" hangingPunct="1">
              <a:buFont typeface="Arial" panose="020B0604020202020204" pitchFamily="34" charset="0"/>
              <a:buChar char="•"/>
            </a:pPr>
            <a:r>
              <a:rPr lang="nl-NL" sz="1900" dirty="0" smtClean="0"/>
              <a:t>warme drank</a:t>
            </a:r>
          </a:p>
          <a:p>
            <a:pPr marL="342900" indent="-342900" eaLnBrk="1" hangingPunct="1">
              <a:buFont typeface="Arial" panose="020B0604020202020204" pitchFamily="34" charset="0"/>
              <a:buChar char="•"/>
            </a:pPr>
            <a:r>
              <a:rPr lang="nl-NL" sz="1900" dirty="0" smtClean="0"/>
              <a:t>fruit </a:t>
            </a:r>
          </a:p>
          <a:p>
            <a:pPr marL="342900" indent="-342900" eaLnBrk="1" hangingPunct="1">
              <a:buFont typeface="Arial" panose="020B0604020202020204" pitchFamily="34" charset="0"/>
              <a:buChar char="•"/>
            </a:pPr>
            <a:r>
              <a:rPr lang="nl-NL" sz="1900" dirty="0" smtClean="0"/>
              <a:t>snack</a:t>
            </a:r>
          </a:p>
          <a:p>
            <a:pPr marL="342900" indent="-342900" eaLnBrk="1" hangingPunct="1">
              <a:buFont typeface="Arial" panose="020B0604020202020204" pitchFamily="34" charset="0"/>
              <a:buChar char="•"/>
            </a:pPr>
            <a:r>
              <a:rPr lang="nl-NL" sz="1900" dirty="0" smtClean="0"/>
              <a:t>energierijk tussendoortje</a:t>
            </a:r>
          </a:p>
          <a:p>
            <a:pPr marL="342900" indent="-342900" eaLnBrk="1" hangingPunct="1">
              <a:buFont typeface="Arial" panose="020B0604020202020204" pitchFamily="34" charset="0"/>
              <a:buChar char="•"/>
            </a:pPr>
            <a:r>
              <a:rPr lang="nl-NL" sz="1900" dirty="0" smtClean="0"/>
              <a:t>etc.</a:t>
            </a:r>
            <a:br>
              <a:rPr lang="nl-NL" sz="1900" dirty="0" smtClean="0"/>
            </a:br>
            <a:endParaRPr lang="nl-NL" sz="1900" dirty="0" smtClean="0"/>
          </a:p>
          <a:p>
            <a:pPr eaLnBrk="1" hangingPunct="1">
              <a:buNone/>
            </a:pPr>
            <a:r>
              <a:rPr lang="nl-NL" sz="1900" b="1" dirty="0" smtClean="0"/>
              <a:t>Voorbeelden </a:t>
            </a:r>
          </a:p>
          <a:p>
            <a:pPr eaLnBrk="1" hangingPunct="1">
              <a:buNone/>
            </a:pPr>
            <a:r>
              <a:rPr lang="nl-NL" sz="1900" dirty="0" smtClean="0"/>
              <a:t>koffie, thee, water, sap, (chocolade)melk, frisdrank, drinkyoghurt, Mars, energie- of</a:t>
            </a:r>
          </a:p>
          <a:p>
            <a:pPr eaLnBrk="1" hangingPunct="1">
              <a:buNone/>
            </a:pPr>
            <a:r>
              <a:rPr lang="nl-NL" sz="1900" dirty="0" smtClean="0"/>
              <a:t>eiwitrijk drankje, blokjes kaas / worst, snack etc. </a:t>
            </a:r>
            <a:br>
              <a:rPr lang="nl-NL" sz="1900" dirty="0" smtClean="0"/>
            </a:br>
            <a:endParaRPr lang="nl-NL" sz="1900" dirty="0" smtClean="0"/>
          </a:p>
        </p:txBody>
      </p:sp>
      <p:pic>
        <p:nvPicPr>
          <p:cNvPr id="14342" name="Picture 6" descr="http://www.totaalvers.nl/sfeerbeelden/extra-2.jpg"/>
          <p:cNvPicPr>
            <a:picLocks noChangeAspect="1" noChangeArrowheads="1"/>
          </p:cNvPicPr>
          <p:nvPr/>
        </p:nvPicPr>
        <p:blipFill>
          <a:blip r:embed="rId2" cstate="print"/>
          <a:srcRect/>
          <a:stretch>
            <a:fillRect/>
          </a:stretch>
        </p:blipFill>
        <p:spPr bwMode="auto">
          <a:xfrm>
            <a:off x="3851920" y="2132856"/>
            <a:ext cx="4332238" cy="1164972"/>
          </a:xfrm>
          <a:prstGeom prst="rect">
            <a:avLst/>
          </a:prstGeom>
          <a:noFill/>
        </p:spPr>
      </p:pic>
    </p:spTree>
    <p:extLst>
      <p:ext uri="{BB962C8B-B14F-4D97-AF65-F5344CB8AC3E}">
        <p14:creationId xmlns:p14="http://schemas.microsoft.com/office/powerpoint/2010/main" val="609925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8: Maaltijdbereiding</a:t>
            </a:r>
            <a:br>
              <a:rPr lang="nl-NL" dirty="0" smtClean="0"/>
            </a:br>
            <a:endParaRPr lang="nl-NL" dirty="0" smtClean="0"/>
          </a:p>
        </p:txBody>
      </p:sp>
      <p:sp>
        <p:nvSpPr>
          <p:cNvPr id="4099" name="Tijdelijke aanduiding voor inhoud 4"/>
          <p:cNvSpPr>
            <a:spLocks noGrp="1"/>
          </p:cNvSpPr>
          <p:nvPr>
            <p:ph idx="1"/>
          </p:nvPr>
        </p:nvSpPr>
        <p:spPr>
          <a:xfrm>
            <a:off x="395536" y="1340768"/>
            <a:ext cx="8748464" cy="4525962"/>
          </a:xfrm>
        </p:spPr>
        <p:txBody>
          <a:bodyPr/>
          <a:lstStyle/>
          <a:p>
            <a:pPr eaLnBrk="1" hangingPunct="1">
              <a:buFont typeface="Arial" charset="0"/>
              <a:buNone/>
            </a:pPr>
            <a:r>
              <a:rPr lang="nl-NL" sz="1800" dirty="0" smtClean="0"/>
              <a:t/>
            </a:r>
            <a:br>
              <a:rPr lang="nl-NL" sz="1800" dirty="0" smtClean="0"/>
            </a:br>
            <a:endParaRPr lang="nl-NL" sz="1800" dirty="0" smtClean="0"/>
          </a:p>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buNone/>
            </a:pPr>
            <a:r>
              <a:rPr lang="nl-NL" i="1" dirty="0" smtClean="0"/>
              <a:t>                            </a:t>
            </a:r>
            <a:endParaRPr lang="nl-NL" dirty="0" smtClean="0"/>
          </a:p>
        </p:txBody>
      </p:sp>
      <p:pic>
        <p:nvPicPr>
          <p:cNvPr id="28674" name="Picture 2" descr="http://images.slideplayer.nl/9/2237997/slides/slide_7.jpg"/>
          <p:cNvPicPr>
            <a:picLocks noChangeAspect="1" noChangeArrowheads="1"/>
          </p:cNvPicPr>
          <p:nvPr/>
        </p:nvPicPr>
        <p:blipFill>
          <a:blip r:embed="rId2" cstate="print"/>
          <a:srcRect/>
          <a:stretch>
            <a:fillRect/>
          </a:stretch>
        </p:blipFill>
        <p:spPr bwMode="auto">
          <a:xfrm>
            <a:off x="1547664" y="1412776"/>
            <a:ext cx="5832648" cy="4374486"/>
          </a:xfrm>
          <a:prstGeom prst="rect">
            <a:avLst/>
          </a:prstGeom>
          <a:noFill/>
        </p:spPr>
      </p:pic>
    </p:spTree>
    <p:extLst>
      <p:ext uri="{BB962C8B-B14F-4D97-AF65-F5344CB8AC3E}">
        <p14:creationId xmlns:p14="http://schemas.microsoft.com/office/powerpoint/2010/main" val="426239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8: Maaltijdbereiding</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8.5. Broodmaaltijden – tussentijdse verstrekkingen</a:t>
            </a:r>
          </a:p>
          <a:p>
            <a:pPr eaLnBrk="1" hangingPunct="1">
              <a:buNone/>
            </a:pPr>
            <a:endParaRPr lang="nl-NL" sz="1800" dirty="0" smtClean="0"/>
          </a:p>
          <a:p>
            <a:pPr eaLnBrk="1" hangingPunct="1"/>
            <a:r>
              <a:rPr lang="nl-NL" sz="1800" b="1" dirty="0" smtClean="0"/>
              <a:t>Tussentijdse verstrekkingen  </a:t>
            </a:r>
            <a:r>
              <a:rPr lang="nl-NL" sz="1800" dirty="0" smtClean="0"/>
              <a:t>kunnen worden verzorgd door: </a:t>
            </a:r>
          </a:p>
          <a:p>
            <a:pPr marL="285750" indent="-285750" eaLnBrk="1" hangingPunct="1">
              <a:buFont typeface="Arial" panose="020B0604020202020204" pitchFamily="34" charset="0"/>
              <a:buChar char="•"/>
            </a:pPr>
            <a:r>
              <a:rPr lang="nl-NL" sz="1800" dirty="0" smtClean="0"/>
              <a:t>centrale keuken</a:t>
            </a:r>
          </a:p>
          <a:p>
            <a:pPr marL="285750" indent="-285750" eaLnBrk="1" hangingPunct="1">
              <a:buFont typeface="Arial" panose="020B0604020202020204" pitchFamily="34" charset="0"/>
              <a:buChar char="•"/>
            </a:pPr>
            <a:r>
              <a:rPr lang="nl-NL" sz="1800" dirty="0" smtClean="0"/>
              <a:t>afdelingskeuken </a:t>
            </a:r>
          </a:p>
          <a:p>
            <a:pPr eaLnBrk="1" hangingPunct="1">
              <a:buNone/>
            </a:pPr>
            <a:r>
              <a:rPr lang="nl-NL" sz="1800" dirty="0" smtClean="0"/>
              <a:t>		</a:t>
            </a:r>
          </a:p>
          <a:p>
            <a:pPr eaLnBrk="1" hangingPunct="1">
              <a:buNone/>
            </a:pPr>
            <a:r>
              <a:rPr lang="nl-NL" sz="1800" dirty="0" smtClean="0"/>
              <a:t>Dan nodig:</a:t>
            </a:r>
          </a:p>
          <a:p>
            <a:pPr marL="285750" indent="-285750" eaLnBrk="1" hangingPunct="1">
              <a:buFont typeface="Arial" panose="020B0604020202020204" pitchFamily="34" charset="0"/>
              <a:buChar char="•"/>
            </a:pPr>
            <a:r>
              <a:rPr lang="nl-NL" sz="1800" b="1" dirty="0" smtClean="0"/>
              <a:t>Apparatuur</a:t>
            </a:r>
            <a:r>
              <a:rPr lang="nl-NL" sz="1800" dirty="0" smtClean="0"/>
              <a:t> zoals magnetron, koffiezetapparatuur, waterkoker, staafmixer, kookplaat én koelkast aanwezig zijn.</a:t>
            </a:r>
          </a:p>
          <a:p>
            <a:pPr marL="285750" indent="-285750" eaLnBrk="1" hangingPunct="1">
              <a:buFont typeface="Arial" panose="020B0604020202020204" pitchFamily="34" charset="0"/>
              <a:buChar char="•"/>
            </a:pPr>
            <a:r>
              <a:rPr lang="nl-NL" sz="1800" dirty="0" smtClean="0"/>
              <a:t>Benodigde </a:t>
            </a:r>
            <a:r>
              <a:rPr lang="nl-NL" sz="1800" b="1" dirty="0" smtClean="0"/>
              <a:t>inventaris</a:t>
            </a:r>
            <a:r>
              <a:rPr lang="nl-NL" sz="1800" dirty="0" smtClean="0"/>
              <a:t> aanwezig is zoals bestek, glaswerk, servies</a:t>
            </a:r>
            <a:endParaRPr lang="nl-NL" sz="1800" b="1" dirty="0" smtClean="0"/>
          </a:p>
          <a:p>
            <a:pPr marL="285750" indent="-285750" eaLnBrk="1" hangingPunct="1">
              <a:buFont typeface="Arial" panose="020B0604020202020204" pitchFamily="34" charset="0"/>
              <a:buChar char="•"/>
            </a:pPr>
            <a:r>
              <a:rPr lang="nl-NL" sz="1800" b="1" dirty="0" smtClean="0"/>
              <a:t>Voorraden</a:t>
            </a:r>
            <a:r>
              <a:rPr lang="nl-NL" sz="1800" dirty="0" smtClean="0"/>
              <a:t> worden bijgehouden.	</a:t>
            </a:r>
          </a:p>
        </p:txBody>
      </p:sp>
      <p:pic>
        <p:nvPicPr>
          <p:cNvPr id="4" name="Picture 2" descr="http://www.geldersevallei.nl/_uploads/image/photo/large/p09_kok.JPG"/>
          <p:cNvPicPr>
            <a:picLocks noChangeAspect="1" noChangeArrowheads="1"/>
          </p:cNvPicPr>
          <p:nvPr/>
        </p:nvPicPr>
        <p:blipFill>
          <a:blip r:embed="rId2" cstate="print"/>
          <a:srcRect/>
          <a:stretch>
            <a:fillRect/>
          </a:stretch>
        </p:blipFill>
        <p:spPr bwMode="auto">
          <a:xfrm>
            <a:off x="6548955" y="1988840"/>
            <a:ext cx="2147965" cy="1512168"/>
          </a:xfrm>
          <a:prstGeom prst="rect">
            <a:avLst/>
          </a:prstGeom>
          <a:noFill/>
        </p:spPr>
      </p:pic>
    </p:spTree>
    <p:extLst>
      <p:ext uri="{BB962C8B-B14F-4D97-AF65-F5344CB8AC3E}">
        <p14:creationId xmlns:p14="http://schemas.microsoft.com/office/powerpoint/2010/main" val="690299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8: Maaltijdbereiding</a:t>
            </a:r>
            <a:br>
              <a:rPr lang="nl-NL" dirty="0" smtClean="0"/>
            </a:br>
            <a:endParaRPr lang="nl-NL" dirty="0" smtClean="0"/>
          </a:p>
        </p:txBody>
      </p:sp>
      <p:sp>
        <p:nvSpPr>
          <p:cNvPr id="4099" name="Tijdelijke aanduiding voor inhoud 4"/>
          <p:cNvSpPr>
            <a:spLocks noGrp="1"/>
          </p:cNvSpPr>
          <p:nvPr>
            <p:ph idx="1"/>
          </p:nvPr>
        </p:nvSpPr>
        <p:spPr/>
        <p:txBody>
          <a:bodyPr/>
          <a:lstStyle/>
          <a:p>
            <a:pPr eaLnBrk="1" hangingPunct="1">
              <a:buFont typeface="Arial" charset="0"/>
              <a:buNone/>
            </a:pPr>
            <a:r>
              <a:rPr lang="nl-NL" b="1" dirty="0" smtClean="0"/>
              <a:t>8.6. Voedselverspilling</a:t>
            </a:r>
          </a:p>
          <a:p>
            <a:pPr eaLnBrk="1" hangingPunct="1">
              <a:buFont typeface="Arial" charset="0"/>
              <a:buNone/>
            </a:pPr>
            <a:endParaRPr lang="nl-NL" sz="1800" b="1" dirty="0" smtClean="0"/>
          </a:p>
          <a:p>
            <a:pPr eaLnBrk="1" hangingPunct="1"/>
            <a:r>
              <a:rPr lang="nl-NL" sz="1800" dirty="0" smtClean="0"/>
              <a:t>Steeds meer instellingen proberen te voorkomen dat voedsel </a:t>
            </a:r>
            <a:r>
              <a:rPr lang="nl-NL" sz="1800" b="1" dirty="0" smtClean="0"/>
              <a:t>verspild</a:t>
            </a:r>
            <a:r>
              <a:rPr lang="nl-NL" sz="1800" dirty="0" smtClean="0"/>
              <a:t> wordt. </a:t>
            </a:r>
          </a:p>
          <a:p>
            <a:pPr eaLnBrk="1" hangingPunct="1"/>
            <a:endParaRPr lang="nl-NL" sz="1800" dirty="0" smtClean="0"/>
          </a:p>
          <a:p>
            <a:pPr eaLnBrk="1" hangingPunct="1"/>
            <a:endParaRPr lang="nl-NL" dirty="0" smtClean="0"/>
          </a:p>
          <a:p>
            <a:pPr eaLnBrk="1" hangingPunct="1"/>
            <a:endParaRPr lang="nl-NL" dirty="0" smtClean="0"/>
          </a:p>
          <a:p>
            <a:pPr eaLnBrk="1" hangingPunct="1"/>
            <a:endParaRPr lang="nl-NL" dirty="0" smtClean="0"/>
          </a:p>
          <a:p>
            <a:pPr eaLnBrk="1" hangingPunct="1">
              <a:buNone/>
            </a:pPr>
            <a:r>
              <a:rPr lang="nl-NL" i="1" dirty="0" smtClean="0"/>
              <a:t>                            </a:t>
            </a:r>
            <a:endParaRPr lang="nl-NL" dirty="0" smtClean="0"/>
          </a:p>
        </p:txBody>
      </p:sp>
      <p:pic>
        <p:nvPicPr>
          <p:cNvPr id="23556" name="Picture 4" descr="http://www.nowastenetwork.nl/wp-content/uploads/@Diverzio-wastemeting-460x295.jpg"/>
          <p:cNvPicPr>
            <a:picLocks noChangeAspect="1" noChangeArrowheads="1"/>
          </p:cNvPicPr>
          <p:nvPr/>
        </p:nvPicPr>
        <p:blipFill>
          <a:blip r:embed="rId2" cstate="print"/>
          <a:srcRect/>
          <a:stretch>
            <a:fillRect/>
          </a:stretch>
        </p:blipFill>
        <p:spPr bwMode="auto">
          <a:xfrm>
            <a:off x="470851" y="2636912"/>
            <a:ext cx="4381500" cy="2809875"/>
          </a:xfrm>
          <a:prstGeom prst="rect">
            <a:avLst/>
          </a:prstGeom>
          <a:noFill/>
        </p:spPr>
      </p:pic>
    </p:spTree>
    <p:extLst>
      <p:ext uri="{BB962C8B-B14F-4D97-AF65-F5344CB8AC3E}">
        <p14:creationId xmlns:p14="http://schemas.microsoft.com/office/powerpoint/2010/main" val="2383839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8: Maaltijdbereiding</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spcBef>
                <a:spcPts val="576"/>
              </a:spcBef>
              <a:buFont typeface="Arial" charset="0"/>
              <a:buNone/>
            </a:pPr>
            <a:r>
              <a:rPr lang="nl-NL" sz="2600" b="1" dirty="0" smtClean="0"/>
              <a:t>8.1. Inleiding</a:t>
            </a:r>
          </a:p>
          <a:p>
            <a:pPr marL="342900" indent="-342900" eaLnBrk="1" hangingPunct="1">
              <a:spcBef>
                <a:spcPts val="576"/>
              </a:spcBef>
              <a:buFont typeface="Arial" panose="020B0604020202020204" pitchFamily="34" charset="0"/>
              <a:buChar char="•"/>
            </a:pPr>
            <a:endParaRPr lang="nl-NL" sz="1900" b="1" dirty="0" smtClean="0"/>
          </a:p>
          <a:p>
            <a:pPr marL="285750" indent="-285750" eaLnBrk="1" hangingPunct="1">
              <a:spcBef>
                <a:spcPts val="576"/>
              </a:spcBef>
              <a:buFont typeface="Arial" panose="020B0604020202020204" pitchFamily="34" charset="0"/>
              <a:buChar char="•"/>
            </a:pPr>
            <a:r>
              <a:rPr lang="nl-NL" sz="1900" dirty="0" smtClean="0"/>
              <a:t>Voedingsconcepten</a:t>
            </a:r>
          </a:p>
          <a:p>
            <a:pPr marL="285750" indent="-285750" eaLnBrk="1" hangingPunct="1">
              <a:spcBef>
                <a:spcPts val="576"/>
              </a:spcBef>
              <a:buFont typeface="Arial" panose="020B0604020202020204" pitchFamily="34" charset="0"/>
              <a:buChar char="•"/>
            </a:pPr>
            <a:r>
              <a:rPr lang="nl-NL" sz="1900" dirty="0" smtClean="0"/>
              <a:t>Gekoppeld koken</a:t>
            </a:r>
          </a:p>
          <a:p>
            <a:pPr marL="285750" indent="-285750" eaLnBrk="1" hangingPunct="1">
              <a:spcBef>
                <a:spcPts val="576"/>
              </a:spcBef>
              <a:buFont typeface="Arial" panose="020B0604020202020204" pitchFamily="34" charset="0"/>
              <a:buChar char="•"/>
            </a:pPr>
            <a:r>
              <a:rPr lang="nl-NL" sz="1900" dirty="0" smtClean="0"/>
              <a:t>Ontkoppeld koken</a:t>
            </a:r>
          </a:p>
          <a:p>
            <a:pPr marL="285750" indent="-285750" eaLnBrk="1" hangingPunct="1">
              <a:spcBef>
                <a:spcPts val="576"/>
              </a:spcBef>
              <a:buFont typeface="Arial" panose="020B0604020202020204" pitchFamily="34" charset="0"/>
              <a:buChar char="•"/>
            </a:pPr>
            <a:r>
              <a:rPr lang="nl-NL" sz="1900" dirty="0" smtClean="0"/>
              <a:t>Broodmaaltijden </a:t>
            </a:r>
            <a:br>
              <a:rPr lang="nl-NL" sz="1900" dirty="0" smtClean="0"/>
            </a:br>
            <a:r>
              <a:rPr lang="nl-NL" sz="1900" dirty="0" smtClean="0"/>
              <a:t>tussentijdse verstrekkingen</a:t>
            </a:r>
          </a:p>
          <a:p>
            <a:pPr marL="285750" indent="-285750" eaLnBrk="1" hangingPunct="1">
              <a:spcBef>
                <a:spcPts val="576"/>
              </a:spcBef>
              <a:buFont typeface="Arial" panose="020B0604020202020204" pitchFamily="34" charset="0"/>
              <a:buChar char="•"/>
            </a:pPr>
            <a:r>
              <a:rPr lang="nl-NL" sz="1900" dirty="0" smtClean="0"/>
              <a:t>Voedselverspilling</a:t>
            </a:r>
            <a:endParaRPr lang="nl-NL" sz="1900" dirty="0" smtClean="0"/>
          </a:p>
        </p:txBody>
      </p:sp>
      <p:pic>
        <p:nvPicPr>
          <p:cNvPr id="9" name="Picture 2" descr="http://www.nieuwsvoordietisten.nl/uploads/pics/th_157870019as.jpg"/>
          <p:cNvPicPr>
            <a:picLocks noChangeAspect="1" noChangeArrowheads="1"/>
          </p:cNvPicPr>
          <p:nvPr/>
        </p:nvPicPr>
        <p:blipFill>
          <a:blip r:embed="rId2" cstate="print"/>
          <a:srcRect/>
          <a:stretch>
            <a:fillRect/>
          </a:stretch>
        </p:blipFill>
        <p:spPr bwMode="auto">
          <a:xfrm>
            <a:off x="4936367" y="2204864"/>
            <a:ext cx="3744416" cy="2498060"/>
          </a:xfrm>
          <a:prstGeom prst="rect">
            <a:avLst/>
          </a:prstGeom>
          <a:noFill/>
        </p:spPr>
      </p:pic>
    </p:spTree>
    <p:extLst>
      <p:ext uri="{BB962C8B-B14F-4D97-AF65-F5344CB8AC3E}">
        <p14:creationId xmlns:p14="http://schemas.microsoft.com/office/powerpoint/2010/main" val="386450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8: Maaltijdbereiding</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8.6. Voedselverspilling</a:t>
            </a:r>
          </a:p>
          <a:p>
            <a:pPr eaLnBrk="1" hangingPunct="1">
              <a:buFont typeface="Arial" charset="0"/>
              <a:buNone/>
            </a:pPr>
            <a:endParaRPr lang="nl-NL" sz="1800" b="1" dirty="0" smtClean="0"/>
          </a:p>
          <a:p>
            <a:pPr marL="285750" indent="-285750" eaLnBrk="1" hangingPunct="1">
              <a:buFont typeface="Arial" panose="020B0604020202020204" pitchFamily="34" charset="0"/>
              <a:buChar char="•"/>
            </a:pPr>
            <a:r>
              <a:rPr lang="nl-NL" sz="1800" dirty="0" smtClean="0"/>
              <a:t>Mogelijke oplossing: gasten </a:t>
            </a:r>
            <a:r>
              <a:rPr lang="nl-NL" sz="1800" b="1" dirty="0" smtClean="0"/>
              <a:t>kort</a:t>
            </a:r>
            <a:r>
              <a:rPr lang="nl-NL" sz="1800" dirty="0" smtClean="0"/>
              <a:t> te voren laten kiezen wat ze willen eten. </a:t>
            </a:r>
          </a:p>
          <a:p>
            <a:pPr marL="285750" indent="-285750" eaLnBrk="1" hangingPunct="1">
              <a:buFont typeface="Arial" panose="020B0604020202020204" pitchFamily="34" charset="0"/>
              <a:buChar char="•"/>
            </a:pPr>
            <a:r>
              <a:rPr lang="nl-NL" sz="1800" dirty="0" smtClean="0"/>
              <a:t>Ze kunnen bijvoorbeeld de hele dag door vanaf een </a:t>
            </a:r>
            <a:r>
              <a:rPr lang="nl-NL" sz="1800" b="1" dirty="0" smtClean="0"/>
              <a:t>menukaart</a:t>
            </a:r>
            <a:r>
              <a:rPr lang="nl-NL" sz="1800" dirty="0" smtClean="0"/>
              <a:t> eten bestellen.</a:t>
            </a:r>
          </a:p>
          <a:p>
            <a:pPr marL="285750" indent="-285750" eaLnBrk="1" hangingPunct="1">
              <a:buFont typeface="Arial" panose="020B0604020202020204" pitchFamily="34" charset="0"/>
              <a:buChar char="•"/>
            </a:pPr>
            <a:r>
              <a:rPr lang="nl-NL" sz="1800" dirty="0" smtClean="0"/>
              <a:t>Gekoppeld koken is dan vrijwel onmogelijk. </a:t>
            </a:r>
          </a:p>
          <a:p>
            <a:pPr marL="285750" indent="-285750" eaLnBrk="1" hangingPunct="1">
              <a:buFont typeface="Arial" panose="020B0604020202020204" pitchFamily="34" charset="0"/>
              <a:buChar char="•"/>
            </a:pPr>
            <a:r>
              <a:rPr lang="nl-NL" sz="1800" dirty="0" smtClean="0"/>
              <a:t>Vraagt om veel flexibiliteit van instelling. </a:t>
            </a:r>
          </a:p>
          <a:p>
            <a:pPr marL="285750" indent="-285750" eaLnBrk="1" hangingPunct="1">
              <a:buFont typeface="Arial" panose="020B0604020202020204" pitchFamily="34" charset="0"/>
              <a:buChar char="•"/>
            </a:pPr>
            <a:r>
              <a:rPr lang="nl-NL" sz="1800" dirty="0" smtClean="0"/>
              <a:t>‘Roomservice’ is arbeidsintensief, maar ook kostenbesparend. </a:t>
            </a:r>
          </a:p>
          <a:p>
            <a:pPr eaLnBrk="1" hangingPunct="1"/>
            <a:r>
              <a:rPr lang="nl-NL" sz="1800" dirty="0" smtClean="0"/>
              <a:t>	</a:t>
            </a:r>
          </a:p>
        </p:txBody>
      </p:sp>
      <p:pic>
        <p:nvPicPr>
          <p:cNvPr id="31746" name="Picture 2" descr="http://www.gastvrijezorg.nl/wp-content/uploads/2014/04/geldersevallei-4.jpg"/>
          <p:cNvPicPr>
            <a:picLocks noChangeAspect="1" noChangeArrowheads="1"/>
          </p:cNvPicPr>
          <p:nvPr/>
        </p:nvPicPr>
        <p:blipFill>
          <a:blip r:embed="rId2" cstate="print"/>
          <a:srcRect/>
          <a:stretch>
            <a:fillRect/>
          </a:stretch>
        </p:blipFill>
        <p:spPr bwMode="auto">
          <a:xfrm>
            <a:off x="467545" y="3933056"/>
            <a:ext cx="2807091" cy="1800200"/>
          </a:xfrm>
          <a:prstGeom prst="rect">
            <a:avLst/>
          </a:prstGeom>
          <a:noFill/>
        </p:spPr>
      </p:pic>
    </p:spTree>
    <p:extLst>
      <p:ext uri="{BB962C8B-B14F-4D97-AF65-F5344CB8AC3E}">
        <p14:creationId xmlns:p14="http://schemas.microsoft.com/office/powerpoint/2010/main" val="2217473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8: Maaltijdbereiding</a:t>
            </a:r>
            <a:br>
              <a:rPr lang="nl-NL" dirty="0" smtClean="0"/>
            </a:br>
            <a:endParaRPr lang="nl-NL" dirty="0" smtClean="0"/>
          </a:p>
        </p:txBody>
      </p:sp>
      <p:sp>
        <p:nvSpPr>
          <p:cNvPr id="4099" name="Tijdelijke aanduiding voor inhoud 4"/>
          <p:cNvSpPr>
            <a:spLocks noGrp="1"/>
          </p:cNvSpPr>
          <p:nvPr>
            <p:ph idx="1"/>
          </p:nvPr>
        </p:nvSpPr>
        <p:spPr/>
        <p:txBody>
          <a:bodyPr>
            <a:normAutofit lnSpcReduction="10000"/>
          </a:bodyPr>
          <a:lstStyle/>
          <a:p>
            <a:pPr eaLnBrk="1" hangingPunct="1">
              <a:lnSpc>
                <a:spcPct val="110000"/>
              </a:lnSpc>
              <a:buFont typeface="Arial" charset="0"/>
              <a:buNone/>
            </a:pPr>
            <a:r>
              <a:rPr lang="nl-NL" b="1" dirty="0" smtClean="0"/>
              <a:t>8.2. Voedingsconcepten</a:t>
            </a:r>
          </a:p>
          <a:p>
            <a:pPr eaLnBrk="1" hangingPunct="1">
              <a:buFont typeface="Arial" charset="0"/>
              <a:buNone/>
            </a:pPr>
            <a:endParaRPr lang="nl-NL" sz="1800" b="1" dirty="0" smtClean="0"/>
          </a:p>
          <a:p>
            <a:pPr marL="285750" indent="-285750" eaLnBrk="1" hangingPunct="1">
              <a:buFont typeface="Arial" panose="020B0604020202020204" pitchFamily="34" charset="0"/>
              <a:buChar char="•"/>
            </a:pPr>
            <a:r>
              <a:rPr lang="nl-NL" sz="1800" dirty="0" smtClean="0"/>
              <a:t>Maaltijdbereiding vindt niet altijd plaats in instelling zelf.</a:t>
            </a:r>
          </a:p>
          <a:p>
            <a:pPr eaLnBrk="1" hangingPunct="1"/>
            <a:endParaRPr lang="nl-NL" sz="1800" dirty="0" smtClean="0"/>
          </a:p>
          <a:p>
            <a:pPr eaLnBrk="1" hangingPunct="1"/>
            <a:r>
              <a:rPr lang="nl-NL" sz="1800" b="1" dirty="0" smtClean="0"/>
              <a:t>Instelling kan kiezen voor: </a:t>
            </a:r>
          </a:p>
          <a:p>
            <a:pPr marL="342900" indent="-342900" eaLnBrk="1" hangingPunct="1">
              <a:buFont typeface="+mj-lt"/>
              <a:buAutoNum type="arabicPeriod"/>
            </a:pPr>
            <a:r>
              <a:rPr lang="nl-NL" sz="1800" dirty="0" smtClean="0"/>
              <a:t>Gekoppeld koken (direct na bereiding maaltijd serveren)</a:t>
            </a:r>
          </a:p>
          <a:p>
            <a:pPr marL="342900" indent="-342900" eaLnBrk="1" hangingPunct="1">
              <a:buFont typeface="+mj-lt"/>
              <a:buAutoNum type="arabicPeriod"/>
            </a:pPr>
            <a:r>
              <a:rPr lang="nl-NL" sz="1800" dirty="0" smtClean="0"/>
              <a:t>Ontkoppeld koken (op later moment maaltijd </a:t>
            </a:r>
            <a:r>
              <a:rPr lang="nl-NL" sz="1800" dirty="0" err="1" smtClean="0"/>
              <a:t>regeneren</a:t>
            </a:r>
            <a:r>
              <a:rPr lang="nl-NL" sz="1800" dirty="0" smtClean="0"/>
              <a:t>) </a:t>
            </a:r>
            <a:br>
              <a:rPr lang="nl-NL" sz="1800" dirty="0" smtClean="0"/>
            </a:br>
            <a:endParaRPr lang="nl-NL" sz="1800" dirty="0" smtClean="0"/>
          </a:p>
          <a:p>
            <a:pPr eaLnBrk="1" hangingPunct="1"/>
            <a:r>
              <a:rPr lang="nl-NL" sz="1800" b="1" dirty="0" smtClean="0"/>
              <a:t>Voedingsconcept = maaltijdconcept</a:t>
            </a:r>
          </a:p>
          <a:p>
            <a:pPr marL="285750" indent="-285750" eaLnBrk="1" hangingPunct="1">
              <a:buFont typeface="Arial" panose="020B0604020202020204" pitchFamily="34" charset="0"/>
              <a:buChar char="•"/>
            </a:pPr>
            <a:r>
              <a:rPr lang="nl-NL" sz="1800" dirty="0" smtClean="0"/>
              <a:t>Wat? </a:t>
            </a:r>
          </a:p>
          <a:p>
            <a:pPr marL="285750" indent="-285750" eaLnBrk="1" hangingPunct="1">
              <a:buFont typeface="Arial" panose="020B0604020202020204" pitchFamily="34" charset="0"/>
              <a:buChar char="•"/>
            </a:pPr>
            <a:r>
              <a:rPr lang="nl-NL" sz="1800" dirty="0" smtClean="0"/>
              <a:t>Wanneer? </a:t>
            </a:r>
          </a:p>
          <a:p>
            <a:pPr marL="285750" indent="-285750" eaLnBrk="1" hangingPunct="1">
              <a:buFont typeface="Arial" panose="020B0604020202020204" pitchFamily="34" charset="0"/>
              <a:buChar char="•"/>
            </a:pPr>
            <a:r>
              <a:rPr lang="nl-NL" sz="1800" dirty="0" smtClean="0"/>
              <a:t>Waar? </a:t>
            </a:r>
          </a:p>
          <a:p>
            <a:pPr marL="285750" indent="-285750" eaLnBrk="1" hangingPunct="1">
              <a:buFont typeface="Arial" panose="020B0604020202020204" pitchFamily="34" charset="0"/>
              <a:buChar char="•"/>
            </a:pPr>
            <a:r>
              <a:rPr lang="nl-NL" sz="1800" dirty="0" smtClean="0"/>
              <a:t>Met wie? </a:t>
            </a:r>
            <a:br>
              <a:rPr lang="nl-NL" sz="1800" dirty="0" smtClean="0"/>
            </a:br>
            <a:endParaRPr lang="nl-NL" sz="1800" dirty="0" smtClean="0"/>
          </a:p>
        </p:txBody>
      </p:sp>
      <p:pic>
        <p:nvPicPr>
          <p:cNvPr id="27650" name="Picture 2" descr="http://tccdn.tilburgcom.netdna-cdn.com/media/267826_stelisabethziekenhuis_nieuws_keurmerk_180712..jpg"/>
          <p:cNvPicPr>
            <a:picLocks noChangeAspect="1" noChangeArrowheads="1"/>
          </p:cNvPicPr>
          <p:nvPr/>
        </p:nvPicPr>
        <p:blipFill>
          <a:blip r:embed="rId2" cstate="print"/>
          <a:srcRect/>
          <a:stretch>
            <a:fillRect/>
          </a:stretch>
        </p:blipFill>
        <p:spPr bwMode="auto">
          <a:xfrm>
            <a:off x="6159707" y="4026996"/>
            <a:ext cx="2520280" cy="1681674"/>
          </a:xfrm>
          <a:prstGeom prst="rect">
            <a:avLst/>
          </a:prstGeom>
          <a:noFill/>
        </p:spPr>
      </p:pic>
      <p:pic>
        <p:nvPicPr>
          <p:cNvPr id="5" name="Picture 4" descr="http://www.safetygallery.com/Fotos/kok_gelderse_vallei.jpg">
            <a:hlinkClick r:id="rId3"/>
          </p:cNvPr>
          <p:cNvPicPr>
            <a:picLocks noChangeAspect="1" noChangeArrowheads="1"/>
          </p:cNvPicPr>
          <p:nvPr/>
        </p:nvPicPr>
        <p:blipFill>
          <a:blip r:embed="rId4" cstate="print"/>
          <a:srcRect/>
          <a:stretch>
            <a:fillRect/>
          </a:stretch>
        </p:blipFill>
        <p:spPr bwMode="auto">
          <a:xfrm>
            <a:off x="6749334" y="1348656"/>
            <a:ext cx="1937466" cy="2520280"/>
          </a:xfrm>
          <a:prstGeom prst="rect">
            <a:avLst/>
          </a:prstGeom>
          <a:noFill/>
        </p:spPr>
      </p:pic>
    </p:spTree>
    <p:extLst>
      <p:ext uri="{BB962C8B-B14F-4D97-AF65-F5344CB8AC3E}">
        <p14:creationId xmlns:p14="http://schemas.microsoft.com/office/powerpoint/2010/main" val="2125274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8: Maaltijdbereiding</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8.3. Gekoppeld koken</a:t>
            </a:r>
          </a:p>
          <a:p>
            <a:pPr eaLnBrk="1" hangingPunct="1">
              <a:buFont typeface="Arial" charset="0"/>
              <a:buNone/>
            </a:pPr>
            <a:endParaRPr lang="nl-NL" sz="1800" b="1" dirty="0" smtClean="0"/>
          </a:p>
          <a:p>
            <a:pPr eaLnBrk="1" hangingPunct="1"/>
            <a:r>
              <a:rPr lang="nl-NL" sz="1800" dirty="0" smtClean="0"/>
              <a:t>Bij gekoppeld koken worden maaltijd(componenten): </a:t>
            </a:r>
          </a:p>
          <a:p>
            <a:pPr marL="285750" indent="-285750" eaLnBrk="1" hangingPunct="1">
              <a:buFont typeface="Arial" panose="020B0604020202020204" pitchFamily="34" charset="0"/>
              <a:buChar char="•"/>
            </a:pPr>
            <a:r>
              <a:rPr lang="nl-NL" sz="1800" dirty="0" smtClean="0"/>
              <a:t>bereid</a:t>
            </a:r>
          </a:p>
          <a:p>
            <a:pPr marL="285750" indent="-285750" eaLnBrk="1" hangingPunct="1">
              <a:buFont typeface="Arial" panose="020B0604020202020204" pitchFamily="34" charset="0"/>
              <a:buChar char="•"/>
            </a:pPr>
            <a:r>
              <a:rPr lang="nl-NL" sz="1800" dirty="0" smtClean="0"/>
              <a:t>warm geportioneerd</a:t>
            </a:r>
          </a:p>
          <a:p>
            <a:pPr marL="285750" indent="-285750" eaLnBrk="1" hangingPunct="1">
              <a:buFont typeface="Arial" panose="020B0604020202020204" pitchFamily="34" charset="0"/>
              <a:buChar char="•"/>
            </a:pPr>
            <a:r>
              <a:rPr lang="nl-NL" sz="1800" dirty="0" smtClean="0"/>
              <a:t>verpakt</a:t>
            </a:r>
          </a:p>
          <a:p>
            <a:pPr marL="285750" indent="-285750" eaLnBrk="1" hangingPunct="1">
              <a:buFont typeface="Arial" panose="020B0604020202020204" pitchFamily="34" charset="0"/>
              <a:buChar char="•"/>
            </a:pPr>
            <a:r>
              <a:rPr lang="nl-NL" sz="1800" dirty="0" smtClean="0"/>
              <a:t>getransporteerd</a:t>
            </a:r>
          </a:p>
          <a:p>
            <a:pPr eaLnBrk="1" hangingPunct="1"/>
            <a:endParaRPr lang="nl-NL" sz="1800" dirty="0" smtClean="0"/>
          </a:p>
          <a:p>
            <a:pPr marL="285750" indent="-285750" eaLnBrk="1" hangingPunct="1">
              <a:buFont typeface="Arial" panose="020B0604020202020204" pitchFamily="34" charset="0"/>
              <a:buChar char="•"/>
            </a:pPr>
            <a:r>
              <a:rPr lang="nl-NL" sz="1800" b="1" dirty="0" smtClean="0"/>
              <a:t>Direct / zo spoedig mogelijk </a:t>
            </a:r>
            <a:r>
              <a:rPr lang="nl-NL" sz="1800" dirty="0" smtClean="0"/>
              <a:t>na bereiding wordt de maaltijd geserveerd. </a:t>
            </a:r>
          </a:p>
        </p:txBody>
      </p:sp>
      <p:pic>
        <p:nvPicPr>
          <p:cNvPr id="4" name="Picture 2" descr="http://www.mooiemaaltijd.nl/assets/Vers-koken-bij-Ziekenhuis-Elkerliek-in-Helmond-450.jpg"/>
          <p:cNvPicPr>
            <a:picLocks noChangeAspect="1" noChangeArrowheads="1"/>
          </p:cNvPicPr>
          <p:nvPr/>
        </p:nvPicPr>
        <p:blipFill>
          <a:blip r:embed="rId2" cstate="print"/>
          <a:srcRect/>
          <a:stretch>
            <a:fillRect/>
          </a:stretch>
        </p:blipFill>
        <p:spPr bwMode="auto">
          <a:xfrm>
            <a:off x="5847139" y="1483469"/>
            <a:ext cx="2839661" cy="2120280"/>
          </a:xfrm>
          <a:prstGeom prst="rect">
            <a:avLst/>
          </a:prstGeom>
          <a:noFill/>
        </p:spPr>
      </p:pic>
    </p:spTree>
    <p:extLst>
      <p:ext uri="{BB962C8B-B14F-4D97-AF65-F5344CB8AC3E}">
        <p14:creationId xmlns:p14="http://schemas.microsoft.com/office/powerpoint/2010/main" val="4001821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8: Maaltijdbereiding</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8.3. Gekoppeld koken</a:t>
            </a:r>
          </a:p>
          <a:p>
            <a:pPr eaLnBrk="1" hangingPunct="1">
              <a:buFont typeface="Arial" charset="0"/>
              <a:buNone/>
            </a:pPr>
            <a:endParaRPr lang="nl-NL" sz="1800" b="1" dirty="0" smtClean="0"/>
          </a:p>
          <a:p>
            <a:pPr eaLnBrk="1" hangingPunct="1"/>
            <a:r>
              <a:rPr lang="nl-NL" sz="1800" b="1" dirty="0" smtClean="0"/>
              <a:t>Centrale keuken / instellingskeuken: </a:t>
            </a:r>
          </a:p>
          <a:p>
            <a:pPr marL="285750" indent="-285750" eaLnBrk="1" hangingPunct="1">
              <a:buFont typeface="Arial" panose="020B0604020202020204" pitchFamily="34" charset="0"/>
              <a:buChar char="•"/>
            </a:pPr>
            <a:r>
              <a:rPr lang="nl-NL" sz="1800" dirty="0" smtClean="0"/>
              <a:t>Warme keuken met verschillende </a:t>
            </a:r>
            <a:r>
              <a:rPr lang="nl-NL" sz="1800" dirty="0" err="1" smtClean="0"/>
              <a:t>parties</a:t>
            </a:r>
            <a:r>
              <a:rPr lang="nl-NL" sz="1800" dirty="0" smtClean="0"/>
              <a:t>, net als in restaurant</a:t>
            </a:r>
          </a:p>
          <a:p>
            <a:pPr marL="285750" indent="-285750" eaLnBrk="1" hangingPunct="1">
              <a:buFont typeface="Arial" panose="020B0604020202020204" pitchFamily="34" charset="0"/>
              <a:buChar char="•"/>
            </a:pPr>
            <a:r>
              <a:rPr lang="nl-NL" sz="1800" dirty="0" smtClean="0"/>
              <a:t>Meestal aparte broodkeuken / koude keuken</a:t>
            </a:r>
          </a:p>
        </p:txBody>
      </p:sp>
      <p:pic>
        <p:nvPicPr>
          <p:cNvPr id="21506" name="Picture 2" descr="http://www.nursing.nl/Resizes/560x420/PageFiles/08/22/2208/004_RBIAdam-image-TVVFOT100018I04.jpg"/>
          <p:cNvPicPr>
            <a:picLocks noChangeAspect="1" noChangeArrowheads="1"/>
          </p:cNvPicPr>
          <p:nvPr/>
        </p:nvPicPr>
        <p:blipFill>
          <a:blip r:embed="rId2" cstate="print"/>
          <a:srcRect/>
          <a:stretch>
            <a:fillRect/>
          </a:stretch>
        </p:blipFill>
        <p:spPr bwMode="auto">
          <a:xfrm>
            <a:off x="457200" y="3284984"/>
            <a:ext cx="3489796" cy="2318222"/>
          </a:xfrm>
          <a:prstGeom prst="rect">
            <a:avLst/>
          </a:prstGeom>
          <a:noFill/>
        </p:spPr>
      </p:pic>
    </p:spTree>
    <p:extLst>
      <p:ext uri="{BB962C8B-B14F-4D97-AF65-F5344CB8AC3E}">
        <p14:creationId xmlns:p14="http://schemas.microsoft.com/office/powerpoint/2010/main" val="3915062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8: Maaltijdbereiding</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8.3. Gekoppeld koken</a:t>
            </a:r>
          </a:p>
          <a:p>
            <a:pPr eaLnBrk="1" hangingPunct="1">
              <a:buNone/>
            </a:pPr>
            <a:endParaRPr lang="nl-NL" sz="1800" dirty="0" smtClean="0"/>
          </a:p>
          <a:p>
            <a:pPr eaLnBrk="1" hangingPunct="1"/>
            <a:r>
              <a:rPr lang="nl-NL" sz="1800" b="1" dirty="0" smtClean="0"/>
              <a:t>Portioneren</a:t>
            </a:r>
            <a:r>
              <a:rPr lang="nl-NL" sz="1800" dirty="0" smtClean="0"/>
              <a:t>  = het in porties verdelen van gerechten</a:t>
            </a:r>
            <a:endParaRPr lang="nl-NL" sz="1800" b="1" dirty="0" smtClean="0"/>
          </a:p>
          <a:p>
            <a:pPr marL="342900" indent="-342900" eaLnBrk="1" hangingPunct="1">
              <a:buFont typeface="Arial" panose="020B0604020202020204" pitchFamily="34" charset="0"/>
              <a:buChar char="•"/>
            </a:pPr>
            <a:r>
              <a:rPr lang="nl-NL" sz="1800" dirty="0" smtClean="0"/>
              <a:t>Gebeurt via portioneerband of </a:t>
            </a:r>
            <a:r>
              <a:rPr lang="nl-NL" sz="1800" dirty="0" err="1" smtClean="0"/>
              <a:t>voedingsverdeelband</a:t>
            </a:r>
            <a:r>
              <a:rPr lang="nl-NL" sz="1800" dirty="0" smtClean="0"/>
              <a:t>.</a:t>
            </a:r>
          </a:p>
          <a:p>
            <a:pPr marL="342900" indent="-342900" eaLnBrk="1" hangingPunct="1">
              <a:buFont typeface="Arial" panose="020B0604020202020204" pitchFamily="34" charset="0"/>
              <a:buChar char="•"/>
            </a:pPr>
            <a:r>
              <a:rPr lang="nl-NL" sz="1800" dirty="0" smtClean="0"/>
              <a:t>Of via portioneerstation /portioneerwagen.</a:t>
            </a:r>
          </a:p>
          <a:p>
            <a:pPr eaLnBrk="1" hangingPunct="1">
              <a:buNone/>
            </a:pPr>
            <a:endParaRPr lang="nl-NL" sz="1800" dirty="0" smtClean="0"/>
          </a:p>
          <a:p>
            <a:pPr marL="342900" indent="-342900" eaLnBrk="1" hangingPunct="1">
              <a:buFont typeface="Arial" panose="020B0604020202020204" pitchFamily="34" charset="0"/>
              <a:buChar char="•"/>
            </a:pPr>
            <a:r>
              <a:rPr lang="nl-NL" sz="1800" b="1" dirty="0" smtClean="0"/>
              <a:t>Belangrijk dat het eten goed op temperatuur blijft!</a:t>
            </a:r>
            <a:r>
              <a:rPr lang="nl-NL" sz="1800" dirty="0" smtClean="0"/>
              <a:t/>
            </a:r>
            <a:br>
              <a:rPr lang="nl-NL" sz="1800" dirty="0" smtClean="0"/>
            </a:br>
            <a:endParaRPr lang="nl-NL" sz="1800" dirty="0" smtClean="0"/>
          </a:p>
        </p:txBody>
      </p:sp>
      <p:pic>
        <p:nvPicPr>
          <p:cNvPr id="20488" name="Picture 8" descr="http://www.amsta.nl/gfx_content/Keuken.gif"/>
          <p:cNvPicPr>
            <a:picLocks noChangeAspect="1" noChangeArrowheads="1"/>
          </p:cNvPicPr>
          <p:nvPr/>
        </p:nvPicPr>
        <p:blipFill>
          <a:blip r:embed="rId2" cstate="print"/>
          <a:srcRect/>
          <a:stretch>
            <a:fillRect/>
          </a:stretch>
        </p:blipFill>
        <p:spPr bwMode="auto">
          <a:xfrm>
            <a:off x="2843808" y="4103846"/>
            <a:ext cx="2568178" cy="1701418"/>
          </a:xfrm>
          <a:prstGeom prst="rect">
            <a:avLst/>
          </a:prstGeom>
          <a:noFill/>
        </p:spPr>
      </p:pic>
      <p:pic>
        <p:nvPicPr>
          <p:cNvPr id="15362" name="Picture 2" descr="http://dedi01.meriadict.nl/jostenberg-old/store/files/1363945552-Bain-marie%20wagen%20Mark%20II.jpg"/>
          <p:cNvPicPr>
            <a:picLocks noChangeAspect="1" noChangeArrowheads="1"/>
          </p:cNvPicPr>
          <p:nvPr/>
        </p:nvPicPr>
        <p:blipFill>
          <a:blip r:embed="rId3" cstate="print"/>
          <a:srcRect/>
          <a:stretch>
            <a:fillRect/>
          </a:stretch>
        </p:blipFill>
        <p:spPr bwMode="auto">
          <a:xfrm>
            <a:off x="397272" y="4005064"/>
            <a:ext cx="2086496" cy="1877847"/>
          </a:xfrm>
          <a:prstGeom prst="rect">
            <a:avLst/>
          </a:prstGeom>
          <a:noFill/>
        </p:spPr>
      </p:pic>
    </p:spTree>
    <p:extLst>
      <p:ext uri="{BB962C8B-B14F-4D97-AF65-F5344CB8AC3E}">
        <p14:creationId xmlns:p14="http://schemas.microsoft.com/office/powerpoint/2010/main" val="353383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8: Maaltijdbereiding</a:t>
            </a:r>
            <a:br>
              <a:rPr lang="nl-NL" dirty="0" smtClean="0"/>
            </a:br>
            <a:endParaRPr lang="nl-NL" dirty="0" smtClean="0"/>
          </a:p>
        </p:txBody>
      </p:sp>
      <p:sp>
        <p:nvSpPr>
          <p:cNvPr id="4099" name="Tijdelijke aanduiding voor inhoud 4"/>
          <p:cNvSpPr>
            <a:spLocks noGrp="1"/>
          </p:cNvSpPr>
          <p:nvPr>
            <p:ph idx="1"/>
          </p:nvPr>
        </p:nvSpPr>
        <p:spPr>
          <a:xfrm>
            <a:off x="395536" y="1340768"/>
            <a:ext cx="8748464" cy="4525962"/>
          </a:xfrm>
        </p:spPr>
        <p:txBody>
          <a:bodyPr/>
          <a:lstStyle/>
          <a:p>
            <a:pPr eaLnBrk="1" hangingPunct="1">
              <a:buNone/>
            </a:pPr>
            <a:endParaRPr lang="nl-NL" sz="1800" dirty="0" smtClean="0"/>
          </a:p>
          <a:p>
            <a:pPr eaLnBrk="1" hangingPunct="1">
              <a:buNone/>
            </a:pPr>
            <a:r>
              <a:rPr lang="nl-NL" sz="1800" dirty="0" smtClean="0"/>
              <a:t>	</a:t>
            </a:r>
            <a:br>
              <a:rPr lang="nl-NL" sz="1800" dirty="0" smtClean="0"/>
            </a:br>
            <a:endParaRPr lang="nl-NL" sz="1800" dirty="0" smtClean="0"/>
          </a:p>
          <a:p>
            <a:pPr eaLnBrk="1" hangingPunct="1">
              <a:buNone/>
            </a:pPr>
            <a:endParaRPr lang="nl-NL" dirty="0" smtClean="0"/>
          </a:p>
          <a:p>
            <a:pPr eaLnBrk="1" hangingPunct="1"/>
            <a:endParaRPr lang="nl-NL" dirty="0" smtClean="0"/>
          </a:p>
          <a:p>
            <a:pPr eaLnBrk="1" hangingPunct="1"/>
            <a:endParaRPr lang="nl-NL" dirty="0" smtClean="0"/>
          </a:p>
          <a:p>
            <a:pPr eaLnBrk="1" hangingPunct="1">
              <a:buNone/>
            </a:pPr>
            <a:r>
              <a:rPr lang="nl-NL" i="1" dirty="0" smtClean="0"/>
              <a:t>                            </a:t>
            </a:r>
            <a:endParaRPr lang="nl-NL" dirty="0" smtClean="0"/>
          </a:p>
        </p:txBody>
      </p:sp>
      <p:pic>
        <p:nvPicPr>
          <p:cNvPr id="7" name="Picture 2" descr="http://www.technimo.be/media/2135/mood_foerderband_757c84367b.jpg"/>
          <p:cNvPicPr>
            <a:picLocks noChangeAspect="1" noChangeArrowheads="1"/>
          </p:cNvPicPr>
          <p:nvPr/>
        </p:nvPicPr>
        <p:blipFill>
          <a:blip r:embed="rId2" cstate="print"/>
          <a:srcRect/>
          <a:stretch>
            <a:fillRect/>
          </a:stretch>
        </p:blipFill>
        <p:spPr bwMode="auto">
          <a:xfrm>
            <a:off x="281146" y="1340768"/>
            <a:ext cx="8631749" cy="4392488"/>
          </a:xfrm>
          <a:prstGeom prst="rect">
            <a:avLst/>
          </a:prstGeom>
          <a:noFill/>
        </p:spPr>
      </p:pic>
    </p:spTree>
    <p:extLst>
      <p:ext uri="{BB962C8B-B14F-4D97-AF65-F5344CB8AC3E}">
        <p14:creationId xmlns:p14="http://schemas.microsoft.com/office/powerpoint/2010/main" val="3874674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8: Maaltijdbereiding</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8.4. Ontkoppeld koken</a:t>
            </a:r>
          </a:p>
          <a:p>
            <a:pPr eaLnBrk="1" hangingPunct="1">
              <a:buFont typeface="Arial" charset="0"/>
              <a:buNone/>
            </a:pPr>
            <a:endParaRPr lang="nl-NL" sz="1800" b="1" dirty="0" smtClean="0"/>
          </a:p>
          <a:p>
            <a:pPr eaLnBrk="1" hangingPunct="1"/>
            <a:r>
              <a:rPr lang="nl-NL" sz="1800" dirty="0" smtClean="0"/>
              <a:t>Bij ontkoppeld koken worden </a:t>
            </a:r>
            <a:br>
              <a:rPr lang="nl-NL" sz="1800" dirty="0" smtClean="0"/>
            </a:br>
            <a:r>
              <a:rPr lang="nl-NL" sz="1800" dirty="0" smtClean="0"/>
              <a:t>maaltijd(componenten): </a:t>
            </a:r>
          </a:p>
          <a:p>
            <a:pPr marL="285750" indent="-285750" eaLnBrk="1" hangingPunct="1">
              <a:buFont typeface="Arial" panose="020B0604020202020204" pitchFamily="34" charset="0"/>
              <a:buChar char="•"/>
            </a:pPr>
            <a:r>
              <a:rPr lang="nl-NL" sz="1800" dirty="0" smtClean="0"/>
              <a:t>bereid</a:t>
            </a:r>
          </a:p>
          <a:p>
            <a:pPr marL="285750" indent="-285750" eaLnBrk="1" hangingPunct="1">
              <a:buFont typeface="Arial" panose="020B0604020202020204" pitchFamily="34" charset="0"/>
              <a:buChar char="•"/>
            </a:pPr>
            <a:r>
              <a:rPr lang="nl-NL" sz="1800" dirty="0" smtClean="0"/>
              <a:t>terug gekoeld</a:t>
            </a:r>
          </a:p>
          <a:p>
            <a:pPr marL="285750" indent="-285750" eaLnBrk="1" hangingPunct="1">
              <a:buFont typeface="Arial" panose="020B0604020202020204" pitchFamily="34" charset="0"/>
              <a:buChar char="•"/>
            </a:pPr>
            <a:r>
              <a:rPr lang="nl-NL" sz="1800" dirty="0" smtClean="0"/>
              <a:t>geportioneerd</a:t>
            </a:r>
          </a:p>
          <a:p>
            <a:pPr marL="285750" indent="-285750" eaLnBrk="1" hangingPunct="1">
              <a:buFont typeface="Arial" panose="020B0604020202020204" pitchFamily="34" charset="0"/>
              <a:buChar char="•"/>
            </a:pPr>
            <a:r>
              <a:rPr lang="nl-NL" sz="1800" dirty="0" smtClean="0"/>
              <a:t>verpakt</a:t>
            </a:r>
          </a:p>
          <a:p>
            <a:pPr eaLnBrk="1" hangingPunct="1">
              <a:buNone/>
            </a:pPr>
            <a:endParaRPr lang="nl-NL" sz="1800" dirty="0" smtClean="0"/>
          </a:p>
          <a:p>
            <a:pPr marL="285750" indent="-285750" eaLnBrk="1" hangingPunct="1">
              <a:buFont typeface="Arial" panose="020B0604020202020204" pitchFamily="34" charset="0"/>
              <a:buChar char="•"/>
            </a:pPr>
            <a:r>
              <a:rPr lang="nl-NL" sz="1800" dirty="0" smtClean="0"/>
              <a:t>Op een later tijdstip worden ze </a:t>
            </a:r>
            <a:r>
              <a:rPr lang="nl-NL" sz="1800" b="1" dirty="0" smtClean="0"/>
              <a:t>geregenereerd</a:t>
            </a:r>
            <a:r>
              <a:rPr lang="nl-NL" sz="1800" dirty="0" smtClean="0"/>
              <a:t> (= opgewarmd)</a:t>
            </a:r>
          </a:p>
          <a:p>
            <a:pPr eaLnBrk="1" hangingPunct="1"/>
            <a:endParaRPr lang="nl-NL" sz="2000" dirty="0" smtClean="0"/>
          </a:p>
        </p:txBody>
      </p:sp>
      <p:pic>
        <p:nvPicPr>
          <p:cNvPr id="5" name="Picture 2" descr="http://vkphotoprovider0.vk-cdn.nl/photoprovider/artikel/15/16/1/ba19c05c3b4d2ac84b5742f1499bd306/2526046/664x374xDIMENSION_664x374/v/20141003225021/2526046.jpeg"/>
          <p:cNvPicPr>
            <a:picLocks noChangeAspect="1" noChangeArrowheads="1"/>
          </p:cNvPicPr>
          <p:nvPr/>
        </p:nvPicPr>
        <p:blipFill>
          <a:blip r:embed="rId2" cstate="print"/>
          <a:srcRect/>
          <a:stretch>
            <a:fillRect/>
          </a:stretch>
        </p:blipFill>
        <p:spPr bwMode="auto">
          <a:xfrm>
            <a:off x="4592825" y="1844824"/>
            <a:ext cx="3973759" cy="2232248"/>
          </a:xfrm>
          <a:prstGeom prst="rect">
            <a:avLst/>
          </a:prstGeom>
          <a:noFill/>
        </p:spPr>
      </p:pic>
    </p:spTree>
    <p:extLst>
      <p:ext uri="{BB962C8B-B14F-4D97-AF65-F5344CB8AC3E}">
        <p14:creationId xmlns:p14="http://schemas.microsoft.com/office/powerpoint/2010/main" val="2063181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8: Maaltijdbereiding</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8.4. Ontkoppeld koken</a:t>
            </a:r>
          </a:p>
          <a:p>
            <a:pPr eaLnBrk="1" hangingPunct="1">
              <a:buFont typeface="Arial" charset="0"/>
              <a:buNone/>
            </a:pPr>
            <a:endParaRPr lang="nl-NL" sz="1800" b="1" dirty="0" smtClean="0"/>
          </a:p>
          <a:p>
            <a:pPr eaLnBrk="1" hangingPunct="1"/>
            <a:r>
              <a:rPr lang="nl-NL" sz="1800" b="1" dirty="0" smtClean="0"/>
              <a:t>Voordelen</a:t>
            </a:r>
            <a:r>
              <a:rPr lang="nl-NL" sz="1800" dirty="0" smtClean="0"/>
              <a:t>:</a:t>
            </a:r>
          </a:p>
          <a:p>
            <a:pPr marL="342900" indent="-342900" eaLnBrk="1" hangingPunct="1">
              <a:buFont typeface="+mj-lt"/>
              <a:buAutoNum type="arabicPeriod"/>
            </a:pPr>
            <a:r>
              <a:rPr lang="nl-NL" sz="1800" dirty="0" smtClean="0"/>
              <a:t>Flexibel zelf kiezen wanneer je maaltijd </a:t>
            </a:r>
            <a:br>
              <a:rPr lang="nl-NL" sz="1800" dirty="0" smtClean="0"/>
            </a:br>
            <a:r>
              <a:rPr lang="nl-NL" sz="1800" dirty="0" smtClean="0"/>
              <a:t>eet / serveert</a:t>
            </a:r>
          </a:p>
          <a:p>
            <a:pPr marL="342900" indent="-342900" eaLnBrk="1" hangingPunct="1">
              <a:buFont typeface="+mj-lt"/>
              <a:buAutoNum type="arabicPeriod"/>
            </a:pPr>
            <a:r>
              <a:rPr lang="nl-NL" sz="1800" dirty="0" smtClean="0"/>
              <a:t>Efficiëntere personeelsplanning</a:t>
            </a:r>
          </a:p>
          <a:p>
            <a:pPr eaLnBrk="1" hangingPunct="1">
              <a:buNone/>
            </a:pPr>
            <a:endParaRPr lang="nl-NL" sz="1800" dirty="0" smtClean="0"/>
          </a:p>
          <a:p>
            <a:pPr eaLnBrk="1" hangingPunct="1"/>
            <a:r>
              <a:rPr lang="nl-NL" sz="1800" b="1" dirty="0" smtClean="0"/>
              <a:t>Nadelen</a:t>
            </a:r>
            <a:endParaRPr lang="nl-NL" sz="1800" dirty="0"/>
          </a:p>
          <a:p>
            <a:pPr marL="342900" indent="-342900" eaLnBrk="1" hangingPunct="1">
              <a:buFont typeface="+mj-lt"/>
              <a:buAutoNum type="arabicPeriod"/>
            </a:pPr>
            <a:r>
              <a:rPr lang="nl-NL" sz="1800" dirty="0" smtClean="0"/>
              <a:t>Opgewarmd eten heeft geen goed imago.</a:t>
            </a:r>
          </a:p>
          <a:p>
            <a:pPr marL="342900" indent="-342900" eaLnBrk="1" hangingPunct="1">
              <a:buFont typeface="+mj-lt"/>
              <a:buAutoNum type="arabicPeriod"/>
            </a:pPr>
            <a:r>
              <a:rPr lang="nl-NL" sz="1800" dirty="0" smtClean="0"/>
              <a:t>Bacteriologisch kwetsbaar (koelen en weer verhitten) </a:t>
            </a:r>
          </a:p>
        </p:txBody>
      </p:sp>
      <p:pic>
        <p:nvPicPr>
          <p:cNvPr id="7" name="Picture 6" descr="http://iseco.eu/wp-content/uploads/2014/02/website_beeld_header_defriesewouden.jpg"/>
          <p:cNvPicPr>
            <a:picLocks noChangeAspect="1" noChangeArrowheads="1"/>
          </p:cNvPicPr>
          <p:nvPr/>
        </p:nvPicPr>
        <p:blipFill>
          <a:blip r:embed="rId2" cstate="print"/>
          <a:srcRect/>
          <a:stretch>
            <a:fillRect/>
          </a:stretch>
        </p:blipFill>
        <p:spPr bwMode="auto">
          <a:xfrm>
            <a:off x="5230416" y="1484784"/>
            <a:ext cx="3456384" cy="1728192"/>
          </a:xfrm>
          <a:prstGeom prst="rect">
            <a:avLst/>
          </a:prstGeom>
          <a:noFill/>
        </p:spPr>
      </p:pic>
    </p:spTree>
    <p:extLst>
      <p:ext uri="{BB962C8B-B14F-4D97-AF65-F5344CB8AC3E}">
        <p14:creationId xmlns:p14="http://schemas.microsoft.com/office/powerpoint/2010/main" val="3088794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 sjabloon nieuwe layout 2013">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sjabloon_2015" id="{04A7B19B-A474-407E-BCEA-611E27601597}" vid="{7233866E-EC8A-48D2-B0BB-454667497CC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DD37FE96B511499B46C1C581E676D2" ma:contentTypeVersion="6" ma:contentTypeDescription="Een nieuw document maken." ma:contentTypeScope="" ma:versionID="64c3a21cf425ac2aac26dc6be5734816">
  <xsd:schema xmlns:xsd="http://www.w3.org/2001/XMLSchema" xmlns:xs="http://www.w3.org/2001/XMLSchema" xmlns:p="http://schemas.microsoft.com/office/2006/metadata/properties" xmlns:ns2="4aedb150-598f-493a-bb5e-2c5384c58b31" xmlns:ns3="92779265-7ad7-4d9d-8f09-f524c4e01a4c" targetNamespace="http://schemas.microsoft.com/office/2006/metadata/properties" ma:root="true" ma:fieldsID="de84304d9a46e703f0874b08e975e09e" ns2:_="" ns3:_="">
    <xsd:import namespace="4aedb150-598f-493a-bb5e-2c5384c58b31"/>
    <xsd:import namespace="92779265-7ad7-4d9d-8f09-f524c4e01a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edb150-598f-493a-bb5e-2c5384c58b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779265-7ad7-4d9d-8f09-f524c4e01a4c"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87591D-A09D-47F2-8516-194E27F5AA36}"/>
</file>

<file path=customXml/itemProps2.xml><?xml version="1.0" encoding="utf-8"?>
<ds:datastoreItem xmlns:ds="http://schemas.openxmlformats.org/officeDocument/2006/customXml" ds:itemID="{1D03AC2C-12FD-4F96-94BD-7FFBF31E07E0}"/>
</file>

<file path=customXml/itemProps3.xml><?xml version="1.0" encoding="utf-8"?>
<ds:datastoreItem xmlns:ds="http://schemas.openxmlformats.org/officeDocument/2006/customXml" ds:itemID="{22513C3F-CBC8-4301-9B78-77FBA16F3FA7}"/>
</file>

<file path=docProps/app.xml><?xml version="1.0" encoding="utf-8"?>
<Properties xmlns="http://schemas.openxmlformats.org/officeDocument/2006/extended-properties" xmlns:vt="http://schemas.openxmlformats.org/officeDocument/2006/docPropsVTypes">
  <Template>PPT_sjabloon_2015</Template>
  <TotalTime>210</TotalTime>
  <Words>356</Words>
  <Application>Microsoft Office PowerPoint</Application>
  <PresentationFormat>Diavoorstelling (4:3)</PresentationFormat>
  <Paragraphs>186</Paragraphs>
  <Slides>20</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20</vt:i4>
      </vt:variant>
    </vt:vector>
  </HeadingPairs>
  <TitlesOfParts>
    <vt:vector size="23" baseType="lpstr">
      <vt:lpstr>Arial</vt:lpstr>
      <vt:lpstr>Calibri</vt:lpstr>
      <vt:lpstr>Presentatie sjabloon nieuwe layout 2013</vt:lpstr>
      <vt:lpstr>PowerPoint-presentatie</vt:lpstr>
      <vt:lpstr> Hoofdstuk 8: Maaltijdbereiding </vt:lpstr>
      <vt:lpstr> Hoofdstuk 8: Maaltijdbereiding </vt:lpstr>
      <vt:lpstr> Hoofdstuk 8: Maaltijdbereiding </vt:lpstr>
      <vt:lpstr> Hoofdstuk 8: Maaltijdbereiding </vt:lpstr>
      <vt:lpstr> Hoofdstuk 8: Maaltijdbereiding </vt:lpstr>
      <vt:lpstr> Hoofdstuk 8: Maaltijdbereiding </vt:lpstr>
      <vt:lpstr> Hoofdstuk 8: Maaltijdbereiding </vt:lpstr>
      <vt:lpstr> Hoofdstuk 8: Maaltijdbereiding </vt:lpstr>
      <vt:lpstr> Hoofdstuk 8: Maaltijdbereiding </vt:lpstr>
      <vt:lpstr> Hoofdstuk 8: Maaltijdbereiding </vt:lpstr>
      <vt:lpstr> Hoofdstuk 8: Maaltijdbereiding </vt:lpstr>
      <vt:lpstr> Hoofdstuk 8: Maaltijdbereiding </vt:lpstr>
      <vt:lpstr> Hoofdstuk 8: Maaltijdbereiding </vt:lpstr>
      <vt:lpstr> Hoofdstuk 8: Maaltijdbereiding </vt:lpstr>
      <vt:lpstr> Hoofdstuk 8: Maaltijdbereiding </vt:lpstr>
      <vt:lpstr> Hoofdstuk 8: Maaltijdbereiding </vt:lpstr>
      <vt:lpstr> Hoofdstuk 8: Maaltijdbereiding </vt:lpstr>
      <vt:lpstr> Hoofdstuk 8: Maaltijdbereiding </vt:lpstr>
      <vt:lpstr> Hoofdstuk 8: Maaltijdbereiding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Lisa van den Putte</dc:creator>
  <cp:lastModifiedBy>Janke van Mosseveld</cp:lastModifiedBy>
  <cp:revision>18</cp:revision>
  <dcterms:created xsi:type="dcterms:W3CDTF">2016-06-14T09:29:13Z</dcterms:created>
  <dcterms:modified xsi:type="dcterms:W3CDTF">2016-09-06T20:36:28Z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0x01010069DD37FE96B511499B46C1C581E676D2</vt:lpwstr>
  </property>
</Properties>
</file>